
<file path=[Content_Types].xml><?xml version="1.0" encoding="utf-8"?>
<Types xmlns="http://schemas.openxmlformats.org/package/2006/content-types">
  <Default Extension="docx" ContentType="application/vnd.openxmlformats-officedocument.wordprocessingml.document"/>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4" r:id="rId3"/>
  </p:sldMasterIdLst>
  <p:notesMasterIdLst>
    <p:notesMasterId r:id="rId45"/>
  </p:notesMasterIdLst>
  <p:sldIdLst>
    <p:sldId id="364" r:id="rId4"/>
    <p:sldId id="374" r:id="rId5"/>
    <p:sldId id="515" r:id="rId6"/>
    <p:sldId id="517" r:id="rId7"/>
    <p:sldId id="514" r:id="rId8"/>
    <p:sldId id="516" r:id="rId9"/>
    <p:sldId id="256" r:id="rId10"/>
    <p:sldId id="451" r:id="rId11"/>
    <p:sldId id="436" r:id="rId12"/>
    <p:sldId id="455" r:id="rId13"/>
    <p:sldId id="463" r:id="rId14"/>
    <p:sldId id="461" r:id="rId15"/>
    <p:sldId id="485" r:id="rId16"/>
    <p:sldId id="488" r:id="rId17"/>
    <p:sldId id="491" r:id="rId18"/>
    <p:sldId id="486" r:id="rId19"/>
    <p:sldId id="487" r:id="rId20"/>
    <p:sldId id="490" r:id="rId21"/>
    <p:sldId id="489" r:id="rId22"/>
    <p:sldId id="511" r:id="rId23"/>
    <p:sldId id="492" r:id="rId24"/>
    <p:sldId id="493" r:id="rId25"/>
    <p:sldId id="276" r:id="rId26"/>
    <p:sldId id="277" r:id="rId27"/>
    <p:sldId id="430" r:id="rId28"/>
    <p:sldId id="278" r:id="rId29"/>
    <p:sldId id="279" r:id="rId30"/>
    <p:sldId id="327" r:id="rId31"/>
    <p:sldId id="454" r:id="rId32"/>
    <p:sldId id="519" r:id="rId33"/>
    <p:sldId id="510" r:id="rId34"/>
    <p:sldId id="314" r:id="rId35"/>
    <p:sldId id="315" r:id="rId36"/>
    <p:sldId id="344" r:id="rId37"/>
    <p:sldId id="316" r:id="rId38"/>
    <p:sldId id="317" r:id="rId39"/>
    <p:sldId id="466" r:id="rId40"/>
    <p:sldId id="503" r:id="rId41"/>
    <p:sldId id="318" r:id="rId42"/>
    <p:sldId id="520" r:id="rId43"/>
    <p:sldId id="51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9"/>
  </p:normalViewPr>
  <p:slideViewPr>
    <p:cSldViewPr snapToGrid="0">
      <p:cViewPr>
        <p:scale>
          <a:sx n="58" d="100"/>
          <a:sy n="58" d="100"/>
        </p:scale>
        <p:origin x="964" y="3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iagrams/_rels/data1.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slide" Target="../slides/slide23.xml"/><Relationship Id="rId1" Type="http://schemas.openxmlformats.org/officeDocument/2006/relationships/slide" Target="../slides/slide10.xml"/><Relationship Id="rId4" Type="http://schemas.openxmlformats.org/officeDocument/2006/relationships/slide" Target="../slides/slide32.xml"/></Relationships>
</file>

<file path=ppt/diagrams/_rels/data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hyperlink" Target="mailto:TheWawaFoundation@wawa.com" TargetMode="External"/><Relationship Id="rId5" Type="http://schemas.openxmlformats.org/officeDocument/2006/relationships/image" Target="../media/image28.svg"/><Relationship Id="rId4" Type="http://schemas.openxmlformats.org/officeDocument/2006/relationships/image" Target="../media/image27.png"/></Relationships>
</file>

<file path=ppt/diagrams/_rels/data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slide" Target="../slides/slide15.xml"/></Relationships>
</file>

<file path=ppt/diagrams/_rels/drawing2.xml.rels><?xml version="1.0" encoding="UTF-8" standalone="yes"?>
<Relationships xmlns="http://schemas.openxmlformats.org/package/2006/relationships"><Relationship Id="rId3" Type="http://schemas.openxmlformats.org/officeDocument/2006/relationships/hyperlink" Target="mailto:TheWawaFoundation@wawa.com" TargetMode="External"/><Relationship Id="rId2" Type="http://schemas.openxmlformats.org/officeDocument/2006/relationships/image" Target="../media/image26.svg"/><Relationship Id="rId1" Type="http://schemas.openxmlformats.org/officeDocument/2006/relationships/image" Target="../media/image25.png"/><Relationship Id="rId5" Type="http://schemas.openxmlformats.org/officeDocument/2006/relationships/image" Target="../media/image28.svg"/><Relationship Id="rId4"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4EBF71-80C9-496D-86BE-EEE56E305B39}"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B5DA54A6-BF53-4C4C-83DD-336E3D14991B}">
      <dgm:prSet/>
      <dgm:spPr/>
      <dgm:t>
        <a:bodyPr/>
        <a:lstStyle/>
        <a:p>
          <a:r>
            <a:rPr lang="en-US" b="1" dirty="0">
              <a:hlinkClick xmlns:r="http://schemas.openxmlformats.org/officeDocument/2006/relationships" r:id="rId1" action="ppaction://hlinksldjump"/>
            </a:rPr>
            <a:t>York County Community Foundation</a:t>
          </a:r>
          <a:endParaRPr lang="en-US" dirty="0"/>
        </a:p>
      </dgm:t>
    </dgm:pt>
    <dgm:pt modelId="{4EA5946E-99EF-4398-B1D4-D896B4C5C849}" type="parTrans" cxnId="{E7DDBE01-F201-47CF-8B9A-FCCB8A19EAEE}">
      <dgm:prSet/>
      <dgm:spPr/>
      <dgm:t>
        <a:bodyPr/>
        <a:lstStyle/>
        <a:p>
          <a:endParaRPr lang="en-US"/>
        </a:p>
      </dgm:t>
    </dgm:pt>
    <dgm:pt modelId="{9A72AEC4-D4C0-46F9-92D9-B98762741612}" type="sibTrans" cxnId="{E7DDBE01-F201-47CF-8B9A-FCCB8A19EAEE}">
      <dgm:prSet/>
      <dgm:spPr/>
      <dgm:t>
        <a:bodyPr/>
        <a:lstStyle/>
        <a:p>
          <a:endParaRPr lang="en-US"/>
        </a:p>
      </dgm:t>
    </dgm:pt>
    <dgm:pt modelId="{C948409A-4714-4578-9CAA-61E5F1E1B6E9}">
      <dgm:prSet/>
      <dgm:spPr/>
      <dgm:t>
        <a:bodyPr/>
        <a:lstStyle/>
        <a:p>
          <a:r>
            <a:rPr lang="en-US" b="1" dirty="0">
              <a:hlinkClick xmlns:r="http://schemas.openxmlformats.org/officeDocument/2006/relationships" r:id="rId2" action="ppaction://hlinksldjump"/>
            </a:rPr>
            <a:t>The Wawa Foundation</a:t>
          </a:r>
          <a:endParaRPr lang="en-US" dirty="0"/>
        </a:p>
      </dgm:t>
    </dgm:pt>
    <dgm:pt modelId="{066C85CF-4892-4235-8572-D32718A3E6C0}" type="parTrans" cxnId="{888DCFDF-823B-413D-BF0B-947EE80F23C5}">
      <dgm:prSet/>
      <dgm:spPr/>
      <dgm:t>
        <a:bodyPr/>
        <a:lstStyle/>
        <a:p>
          <a:endParaRPr lang="en-US"/>
        </a:p>
      </dgm:t>
    </dgm:pt>
    <dgm:pt modelId="{5EC0412D-07B9-4BE8-8764-FAB4530B3F35}" type="sibTrans" cxnId="{888DCFDF-823B-413D-BF0B-947EE80F23C5}">
      <dgm:prSet/>
      <dgm:spPr/>
      <dgm:t>
        <a:bodyPr/>
        <a:lstStyle/>
        <a:p>
          <a:endParaRPr lang="en-US"/>
        </a:p>
      </dgm:t>
    </dgm:pt>
    <dgm:pt modelId="{740C2C83-21D0-40C1-A0F4-7FFC2B7E42D6}">
      <dgm:prSet/>
      <dgm:spPr/>
      <dgm:t>
        <a:bodyPr/>
        <a:lstStyle/>
        <a:p>
          <a:r>
            <a:rPr lang="en-US" b="1" dirty="0">
              <a:hlinkClick xmlns:r="http://schemas.openxmlformats.org/officeDocument/2006/relationships" r:id="rId3" action="ppaction://hlinksldjump"/>
            </a:rPr>
            <a:t>The Philadelphia Foundation</a:t>
          </a:r>
          <a:endParaRPr lang="en-US" dirty="0"/>
        </a:p>
      </dgm:t>
    </dgm:pt>
    <dgm:pt modelId="{0EF073AA-C73E-414C-83C7-840DF5D2D4F3}" type="parTrans" cxnId="{E6CC0AE1-2086-4742-B37F-E532C5239BED}">
      <dgm:prSet/>
      <dgm:spPr/>
      <dgm:t>
        <a:bodyPr/>
        <a:lstStyle/>
        <a:p>
          <a:endParaRPr lang="en-US"/>
        </a:p>
      </dgm:t>
    </dgm:pt>
    <dgm:pt modelId="{524CC040-4ECF-4FD8-A808-6D41EB062C90}" type="sibTrans" cxnId="{E6CC0AE1-2086-4742-B37F-E532C5239BED}">
      <dgm:prSet/>
      <dgm:spPr/>
      <dgm:t>
        <a:bodyPr/>
        <a:lstStyle/>
        <a:p>
          <a:endParaRPr lang="en-US"/>
        </a:p>
      </dgm:t>
    </dgm:pt>
    <dgm:pt modelId="{FEA3B092-4C24-4A5B-91EB-71ED3F744ECE}">
      <dgm:prSet/>
      <dgm:spPr/>
      <dgm:t>
        <a:bodyPr/>
        <a:lstStyle/>
        <a:p>
          <a:r>
            <a:rPr lang="en-US" b="1" dirty="0">
              <a:hlinkClick xmlns:r="http://schemas.openxmlformats.org/officeDocument/2006/relationships" r:id="rId4" action="ppaction://hlinksldjump"/>
            </a:rPr>
            <a:t>WSFS CARES Foundation</a:t>
          </a:r>
          <a:endParaRPr lang="en-US" dirty="0"/>
        </a:p>
      </dgm:t>
    </dgm:pt>
    <dgm:pt modelId="{DF7FC8B5-4F09-4A91-BCF1-D2118B159ABC}" type="parTrans" cxnId="{F8213F07-A754-405C-93CC-4B3ECC1AA3C8}">
      <dgm:prSet/>
      <dgm:spPr/>
      <dgm:t>
        <a:bodyPr/>
        <a:lstStyle/>
        <a:p>
          <a:endParaRPr lang="en-US"/>
        </a:p>
      </dgm:t>
    </dgm:pt>
    <dgm:pt modelId="{C154B71A-20DF-48AC-A77B-FC62CD8B288C}" type="sibTrans" cxnId="{F8213F07-A754-405C-93CC-4B3ECC1AA3C8}">
      <dgm:prSet/>
      <dgm:spPr/>
      <dgm:t>
        <a:bodyPr/>
        <a:lstStyle/>
        <a:p>
          <a:endParaRPr lang="en-US"/>
        </a:p>
      </dgm:t>
    </dgm:pt>
    <dgm:pt modelId="{0EA6C1CD-90E2-CC49-9E96-1DF18B448154}" type="pres">
      <dgm:prSet presAssocID="{584EBF71-80C9-496D-86BE-EEE56E305B39}" presName="linear" presStyleCnt="0">
        <dgm:presLayoutVars>
          <dgm:dir/>
          <dgm:animLvl val="lvl"/>
          <dgm:resizeHandles val="exact"/>
        </dgm:presLayoutVars>
      </dgm:prSet>
      <dgm:spPr/>
    </dgm:pt>
    <dgm:pt modelId="{903763FD-25B1-454B-8D95-D7C33D073F38}" type="pres">
      <dgm:prSet presAssocID="{B5DA54A6-BF53-4C4C-83DD-336E3D14991B}" presName="parentLin" presStyleCnt="0"/>
      <dgm:spPr/>
    </dgm:pt>
    <dgm:pt modelId="{5E32B1E9-8816-6942-BDE8-4FDE470F3DDD}" type="pres">
      <dgm:prSet presAssocID="{B5DA54A6-BF53-4C4C-83DD-336E3D14991B}" presName="parentLeftMargin" presStyleLbl="node1" presStyleIdx="0" presStyleCnt="4"/>
      <dgm:spPr/>
    </dgm:pt>
    <dgm:pt modelId="{4805C163-AC5B-2546-A111-1E38935E5514}" type="pres">
      <dgm:prSet presAssocID="{B5DA54A6-BF53-4C4C-83DD-336E3D14991B}" presName="parentText" presStyleLbl="node1" presStyleIdx="0" presStyleCnt="4">
        <dgm:presLayoutVars>
          <dgm:chMax val="0"/>
          <dgm:bulletEnabled val="1"/>
        </dgm:presLayoutVars>
      </dgm:prSet>
      <dgm:spPr/>
    </dgm:pt>
    <dgm:pt modelId="{9E153017-DF05-D14F-B3BD-858658411E4A}" type="pres">
      <dgm:prSet presAssocID="{B5DA54A6-BF53-4C4C-83DD-336E3D14991B}" presName="negativeSpace" presStyleCnt="0"/>
      <dgm:spPr/>
    </dgm:pt>
    <dgm:pt modelId="{028612F5-64E2-5846-865F-76626F2A5031}" type="pres">
      <dgm:prSet presAssocID="{B5DA54A6-BF53-4C4C-83DD-336E3D14991B}" presName="childText" presStyleLbl="conFgAcc1" presStyleIdx="0" presStyleCnt="4">
        <dgm:presLayoutVars>
          <dgm:bulletEnabled val="1"/>
        </dgm:presLayoutVars>
      </dgm:prSet>
      <dgm:spPr/>
    </dgm:pt>
    <dgm:pt modelId="{F209E6A2-EC3D-8E49-858F-72F97EC3AD3F}" type="pres">
      <dgm:prSet presAssocID="{9A72AEC4-D4C0-46F9-92D9-B98762741612}" presName="spaceBetweenRectangles" presStyleCnt="0"/>
      <dgm:spPr/>
    </dgm:pt>
    <dgm:pt modelId="{1A5666BE-DE2D-374B-9F04-08AC92C10468}" type="pres">
      <dgm:prSet presAssocID="{C948409A-4714-4578-9CAA-61E5F1E1B6E9}" presName="parentLin" presStyleCnt="0"/>
      <dgm:spPr/>
    </dgm:pt>
    <dgm:pt modelId="{A8D96B0F-2034-0241-9D42-4982E24093D4}" type="pres">
      <dgm:prSet presAssocID="{C948409A-4714-4578-9CAA-61E5F1E1B6E9}" presName="parentLeftMargin" presStyleLbl="node1" presStyleIdx="0" presStyleCnt="4"/>
      <dgm:spPr/>
    </dgm:pt>
    <dgm:pt modelId="{040BB4D3-8455-3F4B-948D-EC29E5B01D05}" type="pres">
      <dgm:prSet presAssocID="{C948409A-4714-4578-9CAA-61E5F1E1B6E9}" presName="parentText" presStyleLbl="node1" presStyleIdx="1" presStyleCnt="4">
        <dgm:presLayoutVars>
          <dgm:chMax val="0"/>
          <dgm:bulletEnabled val="1"/>
        </dgm:presLayoutVars>
      </dgm:prSet>
      <dgm:spPr/>
    </dgm:pt>
    <dgm:pt modelId="{BB4E8A1A-A4C8-BD4D-AD59-FAAE69521018}" type="pres">
      <dgm:prSet presAssocID="{C948409A-4714-4578-9CAA-61E5F1E1B6E9}" presName="negativeSpace" presStyleCnt="0"/>
      <dgm:spPr/>
    </dgm:pt>
    <dgm:pt modelId="{8B8AC7C4-28EE-4D42-866B-6F034268C212}" type="pres">
      <dgm:prSet presAssocID="{C948409A-4714-4578-9CAA-61E5F1E1B6E9}" presName="childText" presStyleLbl="conFgAcc1" presStyleIdx="1" presStyleCnt="4">
        <dgm:presLayoutVars>
          <dgm:bulletEnabled val="1"/>
        </dgm:presLayoutVars>
      </dgm:prSet>
      <dgm:spPr/>
    </dgm:pt>
    <dgm:pt modelId="{99DFBC08-2B10-CA41-8097-828648779405}" type="pres">
      <dgm:prSet presAssocID="{5EC0412D-07B9-4BE8-8764-FAB4530B3F35}" presName="spaceBetweenRectangles" presStyleCnt="0"/>
      <dgm:spPr/>
    </dgm:pt>
    <dgm:pt modelId="{DC828E57-4DA7-6A45-84CB-1EE14FFAC427}" type="pres">
      <dgm:prSet presAssocID="{740C2C83-21D0-40C1-A0F4-7FFC2B7E42D6}" presName="parentLin" presStyleCnt="0"/>
      <dgm:spPr/>
    </dgm:pt>
    <dgm:pt modelId="{2B47C5AC-8FEA-AF46-9088-C8A22AD3E534}" type="pres">
      <dgm:prSet presAssocID="{740C2C83-21D0-40C1-A0F4-7FFC2B7E42D6}" presName="parentLeftMargin" presStyleLbl="node1" presStyleIdx="1" presStyleCnt="4"/>
      <dgm:spPr/>
    </dgm:pt>
    <dgm:pt modelId="{424A4CD2-1CE0-8440-A34C-EA9D520D234D}" type="pres">
      <dgm:prSet presAssocID="{740C2C83-21D0-40C1-A0F4-7FFC2B7E42D6}" presName="parentText" presStyleLbl="node1" presStyleIdx="2" presStyleCnt="4">
        <dgm:presLayoutVars>
          <dgm:chMax val="0"/>
          <dgm:bulletEnabled val="1"/>
        </dgm:presLayoutVars>
      </dgm:prSet>
      <dgm:spPr/>
    </dgm:pt>
    <dgm:pt modelId="{6ECE5630-D266-1147-8EB9-998CF37AB37A}" type="pres">
      <dgm:prSet presAssocID="{740C2C83-21D0-40C1-A0F4-7FFC2B7E42D6}" presName="negativeSpace" presStyleCnt="0"/>
      <dgm:spPr/>
    </dgm:pt>
    <dgm:pt modelId="{42E7102B-1110-CE4E-837A-01EB4CB7440C}" type="pres">
      <dgm:prSet presAssocID="{740C2C83-21D0-40C1-A0F4-7FFC2B7E42D6}" presName="childText" presStyleLbl="conFgAcc1" presStyleIdx="2" presStyleCnt="4">
        <dgm:presLayoutVars>
          <dgm:bulletEnabled val="1"/>
        </dgm:presLayoutVars>
      </dgm:prSet>
      <dgm:spPr/>
    </dgm:pt>
    <dgm:pt modelId="{5C968DBC-5446-9847-B4B3-11AD7263C1AF}" type="pres">
      <dgm:prSet presAssocID="{524CC040-4ECF-4FD8-A808-6D41EB062C90}" presName="spaceBetweenRectangles" presStyleCnt="0"/>
      <dgm:spPr/>
    </dgm:pt>
    <dgm:pt modelId="{98E781A3-01E9-104A-95AC-2706E13EDC7F}" type="pres">
      <dgm:prSet presAssocID="{FEA3B092-4C24-4A5B-91EB-71ED3F744ECE}" presName="parentLin" presStyleCnt="0"/>
      <dgm:spPr/>
    </dgm:pt>
    <dgm:pt modelId="{94D3213E-56AC-D549-9D89-3E70B7B6A21E}" type="pres">
      <dgm:prSet presAssocID="{FEA3B092-4C24-4A5B-91EB-71ED3F744ECE}" presName="parentLeftMargin" presStyleLbl="node1" presStyleIdx="2" presStyleCnt="4"/>
      <dgm:spPr/>
    </dgm:pt>
    <dgm:pt modelId="{5A3C59FB-CA45-9E41-8373-639A1392E63D}" type="pres">
      <dgm:prSet presAssocID="{FEA3B092-4C24-4A5B-91EB-71ED3F744ECE}" presName="parentText" presStyleLbl="node1" presStyleIdx="3" presStyleCnt="4">
        <dgm:presLayoutVars>
          <dgm:chMax val="0"/>
          <dgm:bulletEnabled val="1"/>
        </dgm:presLayoutVars>
      </dgm:prSet>
      <dgm:spPr/>
    </dgm:pt>
    <dgm:pt modelId="{78124B32-F73A-7141-BD42-FFF855B37EAF}" type="pres">
      <dgm:prSet presAssocID="{FEA3B092-4C24-4A5B-91EB-71ED3F744ECE}" presName="negativeSpace" presStyleCnt="0"/>
      <dgm:spPr/>
    </dgm:pt>
    <dgm:pt modelId="{CAE54959-E90F-2042-88BB-B0593E32BB60}" type="pres">
      <dgm:prSet presAssocID="{FEA3B092-4C24-4A5B-91EB-71ED3F744ECE}" presName="childText" presStyleLbl="conFgAcc1" presStyleIdx="3" presStyleCnt="4">
        <dgm:presLayoutVars>
          <dgm:bulletEnabled val="1"/>
        </dgm:presLayoutVars>
      </dgm:prSet>
      <dgm:spPr/>
    </dgm:pt>
  </dgm:ptLst>
  <dgm:cxnLst>
    <dgm:cxn modelId="{E7DDBE01-F201-47CF-8B9A-FCCB8A19EAEE}" srcId="{584EBF71-80C9-496D-86BE-EEE56E305B39}" destId="{B5DA54A6-BF53-4C4C-83DD-336E3D14991B}" srcOrd="0" destOrd="0" parTransId="{4EA5946E-99EF-4398-B1D4-D896B4C5C849}" sibTransId="{9A72AEC4-D4C0-46F9-92D9-B98762741612}"/>
    <dgm:cxn modelId="{F8213F07-A754-405C-93CC-4B3ECC1AA3C8}" srcId="{584EBF71-80C9-496D-86BE-EEE56E305B39}" destId="{FEA3B092-4C24-4A5B-91EB-71ED3F744ECE}" srcOrd="3" destOrd="0" parTransId="{DF7FC8B5-4F09-4A91-BCF1-D2118B159ABC}" sibTransId="{C154B71A-20DF-48AC-A77B-FC62CD8B288C}"/>
    <dgm:cxn modelId="{BDA0A107-E09A-3E42-A96F-D0890A14DAA8}" type="presOf" srcId="{FEA3B092-4C24-4A5B-91EB-71ED3F744ECE}" destId="{5A3C59FB-CA45-9E41-8373-639A1392E63D}" srcOrd="1" destOrd="0" presId="urn:microsoft.com/office/officeart/2005/8/layout/list1"/>
    <dgm:cxn modelId="{88C5E918-0EEF-824C-86E5-BEC2631F7353}" type="presOf" srcId="{C948409A-4714-4578-9CAA-61E5F1E1B6E9}" destId="{040BB4D3-8455-3F4B-948D-EC29E5B01D05}" srcOrd="1" destOrd="0" presId="urn:microsoft.com/office/officeart/2005/8/layout/list1"/>
    <dgm:cxn modelId="{10AE3466-BD42-E544-8CB9-C2ADC174DEA8}" type="presOf" srcId="{B5DA54A6-BF53-4C4C-83DD-336E3D14991B}" destId="{4805C163-AC5B-2546-A111-1E38935E5514}" srcOrd="1" destOrd="0" presId="urn:microsoft.com/office/officeart/2005/8/layout/list1"/>
    <dgm:cxn modelId="{226DCC4F-E3FC-6549-B306-95FCF21C3D85}" type="presOf" srcId="{FEA3B092-4C24-4A5B-91EB-71ED3F744ECE}" destId="{94D3213E-56AC-D549-9D89-3E70B7B6A21E}" srcOrd="0" destOrd="0" presId="urn:microsoft.com/office/officeart/2005/8/layout/list1"/>
    <dgm:cxn modelId="{7D12EC72-E7D3-C04E-B213-E45C8084D4C9}" type="presOf" srcId="{C948409A-4714-4578-9CAA-61E5F1E1B6E9}" destId="{A8D96B0F-2034-0241-9D42-4982E24093D4}" srcOrd="0" destOrd="0" presId="urn:microsoft.com/office/officeart/2005/8/layout/list1"/>
    <dgm:cxn modelId="{185FF2A5-E0EB-7F4B-9511-F35ADD1CAB46}" type="presOf" srcId="{740C2C83-21D0-40C1-A0F4-7FFC2B7E42D6}" destId="{2B47C5AC-8FEA-AF46-9088-C8A22AD3E534}" srcOrd="0" destOrd="0" presId="urn:microsoft.com/office/officeart/2005/8/layout/list1"/>
    <dgm:cxn modelId="{F5009AAA-4A64-9C43-A0E3-4FDABB18362E}" type="presOf" srcId="{584EBF71-80C9-496D-86BE-EEE56E305B39}" destId="{0EA6C1CD-90E2-CC49-9E96-1DF18B448154}" srcOrd="0" destOrd="0" presId="urn:microsoft.com/office/officeart/2005/8/layout/list1"/>
    <dgm:cxn modelId="{D5BA46B6-E5D2-F647-A1D2-855C387316C3}" type="presOf" srcId="{740C2C83-21D0-40C1-A0F4-7FFC2B7E42D6}" destId="{424A4CD2-1CE0-8440-A34C-EA9D520D234D}" srcOrd="1" destOrd="0" presId="urn:microsoft.com/office/officeart/2005/8/layout/list1"/>
    <dgm:cxn modelId="{888DCFDF-823B-413D-BF0B-947EE80F23C5}" srcId="{584EBF71-80C9-496D-86BE-EEE56E305B39}" destId="{C948409A-4714-4578-9CAA-61E5F1E1B6E9}" srcOrd="1" destOrd="0" parTransId="{066C85CF-4892-4235-8572-D32718A3E6C0}" sibTransId="{5EC0412D-07B9-4BE8-8764-FAB4530B3F35}"/>
    <dgm:cxn modelId="{E6CC0AE1-2086-4742-B37F-E532C5239BED}" srcId="{584EBF71-80C9-496D-86BE-EEE56E305B39}" destId="{740C2C83-21D0-40C1-A0F4-7FFC2B7E42D6}" srcOrd="2" destOrd="0" parTransId="{0EF073AA-C73E-414C-83C7-840DF5D2D4F3}" sibTransId="{524CC040-4ECF-4FD8-A808-6D41EB062C90}"/>
    <dgm:cxn modelId="{FAC92FF4-76F0-E64B-9B40-4DBE858870C4}" type="presOf" srcId="{B5DA54A6-BF53-4C4C-83DD-336E3D14991B}" destId="{5E32B1E9-8816-6942-BDE8-4FDE470F3DDD}" srcOrd="0" destOrd="0" presId="urn:microsoft.com/office/officeart/2005/8/layout/list1"/>
    <dgm:cxn modelId="{3233CA7C-1F30-7543-BCA3-9E9C64C94C35}" type="presParOf" srcId="{0EA6C1CD-90E2-CC49-9E96-1DF18B448154}" destId="{903763FD-25B1-454B-8D95-D7C33D073F38}" srcOrd="0" destOrd="0" presId="urn:microsoft.com/office/officeart/2005/8/layout/list1"/>
    <dgm:cxn modelId="{74BF4179-462C-9C4B-8FD5-C0A527FDCFC0}" type="presParOf" srcId="{903763FD-25B1-454B-8D95-D7C33D073F38}" destId="{5E32B1E9-8816-6942-BDE8-4FDE470F3DDD}" srcOrd="0" destOrd="0" presId="urn:microsoft.com/office/officeart/2005/8/layout/list1"/>
    <dgm:cxn modelId="{20D241E0-BFC1-0B44-8D7C-A6E379A79E80}" type="presParOf" srcId="{903763FD-25B1-454B-8D95-D7C33D073F38}" destId="{4805C163-AC5B-2546-A111-1E38935E5514}" srcOrd="1" destOrd="0" presId="urn:microsoft.com/office/officeart/2005/8/layout/list1"/>
    <dgm:cxn modelId="{304C5CA5-B8CC-F04C-A1C2-CBC2C35B2E51}" type="presParOf" srcId="{0EA6C1CD-90E2-CC49-9E96-1DF18B448154}" destId="{9E153017-DF05-D14F-B3BD-858658411E4A}" srcOrd="1" destOrd="0" presId="urn:microsoft.com/office/officeart/2005/8/layout/list1"/>
    <dgm:cxn modelId="{09EF2C94-D617-0145-8EAC-4EB084C3B9F0}" type="presParOf" srcId="{0EA6C1CD-90E2-CC49-9E96-1DF18B448154}" destId="{028612F5-64E2-5846-865F-76626F2A5031}" srcOrd="2" destOrd="0" presId="urn:microsoft.com/office/officeart/2005/8/layout/list1"/>
    <dgm:cxn modelId="{78549803-7271-3341-842E-76E4F2BE274A}" type="presParOf" srcId="{0EA6C1CD-90E2-CC49-9E96-1DF18B448154}" destId="{F209E6A2-EC3D-8E49-858F-72F97EC3AD3F}" srcOrd="3" destOrd="0" presId="urn:microsoft.com/office/officeart/2005/8/layout/list1"/>
    <dgm:cxn modelId="{6AEC0E18-F35F-3844-AB64-27EBEC309016}" type="presParOf" srcId="{0EA6C1CD-90E2-CC49-9E96-1DF18B448154}" destId="{1A5666BE-DE2D-374B-9F04-08AC92C10468}" srcOrd="4" destOrd="0" presId="urn:microsoft.com/office/officeart/2005/8/layout/list1"/>
    <dgm:cxn modelId="{9A0E57DE-77C4-9147-9E91-ADF4E51C1081}" type="presParOf" srcId="{1A5666BE-DE2D-374B-9F04-08AC92C10468}" destId="{A8D96B0F-2034-0241-9D42-4982E24093D4}" srcOrd="0" destOrd="0" presId="urn:microsoft.com/office/officeart/2005/8/layout/list1"/>
    <dgm:cxn modelId="{7FB51E4E-3026-E945-A753-615797EA3AF6}" type="presParOf" srcId="{1A5666BE-DE2D-374B-9F04-08AC92C10468}" destId="{040BB4D3-8455-3F4B-948D-EC29E5B01D05}" srcOrd="1" destOrd="0" presId="urn:microsoft.com/office/officeart/2005/8/layout/list1"/>
    <dgm:cxn modelId="{F640A297-CE3E-2C4F-9982-F1007249B826}" type="presParOf" srcId="{0EA6C1CD-90E2-CC49-9E96-1DF18B448154}" destId="{BB4E8A1A-A4C8-BD4D-AD59-FAAE69521018}" srcOrd="5" destOrd="0" presId="urn:microsoft.com/office/officeart/2005/8/layout/list1"/>
    <dgm:cxn modelId="{8E3954B2-86E4-174A-9740-CEE59CFEE466}" type="presParOf" srcId="{0EA6C1CD-90E2-CC49-9E96-1DF18B448154}" destId="{8B8AC7C4-28EE-4D42-866B-6F034268C212}" srcOrd="6" destOrd="0" presId="urn:microsoft.com/office/officeart/2005/8/layout/list1"/>
    <dgm:cxn modelId="{A1535666-8ABA-6D40-B4E7-3E8156C2A416}" type="presParOf" srcId="{0EA6C1CD-90E2-CC49-9E96-1DF18B448154}" destId="{99DFBC08-2B10-CA41-8097-828648779405}" srcOrd="7" destOrd="0" presId="urn:microsoft.com/office/officeart/2005/8/layout/list1"/>
    <dgm:cxn modelId="{ED788298-017B-1945-99F6-0BCCE5439BF3}" type="presParOf" srcId="{0EA6C1CD-90E2-CC49-9E96-1DF18B448154}" destId="{DC828E57-4DA7-6A45-84CB-1EE14FFAC427}" srcOrd="8" destOrd="0" presId="urn:microsoft.com/office/officeart/2005/8/layout/list1"/>
    <dgm:cxn modelId="{22EF33BE-AC83-964A-A12A-D63D7FE50CF9}" type="presParOf" srcId="{DC828E57-4DA7-6A45-84CB-1EE14FFAC427}" destId="{2B47C5AC-8FEA-AF46-9088-C8A22AD3E534}" srcOrd="0" destOrd="0" presId="urn:microsoft.com/office/officeart/2005/8/layout/list1"/>
    <dgm:cxn modelId="{D4D621A3-A58A-C343-A5F5-0C06CC9762FF}" type="presParOf" srcId="{DC828E57-4DA7-6A45-84CB-1EE14FFAC427}" destId="{424A4CD2-1CE0-8440-A34C-EA9D520D234D}" srcOrd="1" destOrd="0" presId="urn:microsoft.com/office/officeart/2005/8/layout/list1"/>
    <dgm:cxn modelId="{B620760B-93D6-C64E-B60C-C4CC952C492E}" type="presParOf" srcId="{0EA6C1CD-90E2-CC49-9E96-1DF18B448154}" destId="{6ECE5630-D266-1147-8EB9-998CF37AB37A}" srcOrd="9" destOrd="0" presId="urn:microsoft.com/office/officeart/2005/8/layout/list1"/>
    <dgm:cxn modelId="{1A93F14C-9535-AF43-AE90-DEEE7D0B06BA}" type="presParOf" srcId="{0EA6C1CD-90E2-CC49-9E96-1DF18B448154}" destId="{42E7102B-1110-CE4E-837A-01EB4CB7440C}" srcOrd="10" destOrd="0" presId="urn:microsoft.com/office/officeart/2005/8/layout/list1"/>
    <dgm:cxn modelId="{5830DDC7-75E5-9946-BF82-FC1838FCF4B1}" type="presParOf" srcId="{0EA6C1CD-90E2-CC49-9E96-1DF18B448154}" destId="{5C968DBC-5446-9847-B4B3-11AD7263C1AF}" srcOrd="11" destOrd="0" presId="urn:microsoft.com/office/officeart/2005/8/layout/list1"/>
    <dgm:cxn modelId="{DC4CB409-0B96-B648-94FB-AB05BD56165A}" type="presParOf" srcId="{0EA6C1CD-90E2-CC49-9E96-1DF18B448154}" destId="{98E781A3-01E9-104A-95AC-2706E13EDC7F}" srcOrd="12" destOrd="0" presId="urn:microsoft.com/office/officeart/2005/8/layout/list1"/>
    <dgm:cxn modelId="{99B06E44-507C-4447-BEF3-44DBD2BE8ECF}" type="presParOf" srcId="{98E781A3-01E9-104A-95AC-2706E13EDC7F}" destId="{94D3213E-56AC-D549-9D89-3E70B7B6A21E}" srcOrd="0" destOrd="0" presId="urn:microsoft.com/office/officeart/2005/8/layout/list1"/>
    <dgm:cxn modelId="{5E544D94-FE72-3240-B47D-C70F96091F02}" type="presParOf" srcId="{98E781A3-01E9-104A-95AC-2706E13EDC7F}" destId="{5A3C59FB-CA45-9E41-8373-639A1392E63D}" srcOrd="1" destOrd="0" presId="urn:microsoft.com/office/officeart/2005/8/layout/list1"/>
    <dgm:cxn modelId="{559AAE8F-8DC9-0645-B921-5D30BE65F1D1}" type="presParOf" srcId="{0EA6C1CD-90E2-CC49-9E96-1DF18B448154}" destId="{78124B32-F73A-7141-BD42-FFF855B37EAF}" srcOrd="13" destOrd="0" presId="urn:microsoft.com/office/officeart/2005/8/layout/list1"/>
    <dgm:cxn modelId="{9A7216ED-E6CF-0341-9F68-A5A3C79AF7DA}" type="presParOf" srcId="{0EA6C1CD-90E2-CC49-9E96-1DF18B448154}" destId="{CAE54959-E90F-2042-88BB-B0593E32BB6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542B3C-8E8A-49D3-860D-99B33776A320}"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6866C884-5525-4430-9EA1-F53708E37BD8}">
      <dgm:prSet/>
      <dgm:spPr/>
      <dgm:t>
        <a:bodyPr/>
        <a:lstStyle/>
        <a:p>
          <a:pPr>
            <a:lnSpc>
              <a:spcPct val="100000"/>
            </a:lnSpc>
            <a:defRPr cap="all"/>
          </a:pPr>
          <a:r>
            <a:rPr lang="en-US" b="1" dirty="0">
              <a:solidFill>
                <a:srgbClr val="C00000"/>
              </a:solidFill>
            </a:rPr>
            <a:t>Email address: </a:t>
          </a:r>
          <a:r>
            <a:rPr lang="en-US" b="0" i="0" dirty="0">
              <a:hlinkClick xmlns:r="http://schemas.openxmlformats.org/officeDocument/2006/relationships" r:id="rId1"/>
            </a:rPr>
            <a:t>TheWawaFoundation@wawa.com</a:t>
          </a:r>
          <a:endParaRPr lang="en-US" b="0" i="0" dirty="0"/>
        </a:p>
      </dgm:t>
    </dgm:pt>
    <dgm:pt modelId="{2F0A9DD8-01FA-4952-9871-355792386F5B}" type="parTrans" cxnId="{03AF0432-975F-46D8-B273-EC5FAAAB2A72}">
      <dgm:prSet/>
      <dgm:spPr/>
      <dgm:t>
        <a:bodyPr/>
        <a:lstStyle/>
        <a:p>
          <a:endParaRPr lang="en-US"/>
        </a:p>
      </dgm:t>
    </dgm:pt>
    <dgm:pt modelId="{C96BA744-D00D-4089-84BC-60CF3B5E0D41}" type="sibTrans" cxnId="{03AF0432-975F-46D8-B273-EC5FAAAB2A72}">
      <dgm:prSet/>
      <dgm:spPr/>
      <dgm:t>
        <a:bodyPr/>
        <a:lstStyle/>
        <a:p>
          <a:endParaRPr lang="en-US"/>
        </a:p>
      </dgm:t>
    </dgm:pt>
    <dgm:pt modelId="{6D08C27E-A287-40BF-8FE0-C3B1CDCAEF4A}">
      <dgm:prSet/>
      <dgm:spPr/>
      <dgm:t>
        <a:bodyPr/>
        <a:lstStyle/>
        <a:p>
          <a:pPr>
            <a:lnSpc>
              <a:spcPct val="100000"/>
            </a:lnSpc>
            <a:defRPr cap="all"/>
          </a:pPr>
          <a:r>
            <a:rPr lang="en-US" b="1" i="0" dirty="0">
              <a:solidFill>
                <a:srgbClr val="0070C0"/>
              </a:solidFill>
            </a:rPr>
            <a:t>(Pending Meeting Request)</a:t>
          </a:r>
          <a:endParaRPr lang="en-US" dirty="0">
            <a:solidFill>
              <a:srgbClr val="0070C0"/>
            </a:solidFill>
          </a:endParaRPr>
        </a:p>
      </dgm:t>
    </dgm:pt>
    <dgm:pt modelId="{423643E4-698D-4858-8739-956FB278D780}" type="parTrans" cxnId="{E2686BD0-783A-4E7A-91AF-812D025FCA41}">
      <dgm:prSet/>
      <dgm:spPr/>
      <dgm:t>
        <a:bodyPr/>
        <a:lstStyle/>
        <a:p>
          <a:endParaRPr lang="en-US"/>
        </a:p>
      </dgm:t>
    </dgm:pt>
    <dgm:pt modelId="{7A4E5C34-2CCF-4BF4-97AC-BBF26D0F55B7}" type="sibTrans" cxnId="{E2686BD0-783A-4E7A-91AF-812D025FCA41}">
      <dgm:prSet/>
      <dgm:spPr/>
      <dgm:t>
        <a:bodyPr/>
        <a:lstStyle/>
        <a:p>
          <a:endParaRPr lang="en-US"/>
        </a:p>
      </dgm:t>
    </dgm:pt>
    <dgm:pt modelId="{B240BDA3-76DD-4949-81BB-B8833101FABA}" type="pres">
      <dgm:prSet presAssocID="{04542B3C-8E8A-49D3-860D-99B33776A320}" presName="root" presStyleCnt="0">
        <dgm:presLayoutVars>
          <dgm:dir/>
          <dgm:resizeHandles val="exact"/>
        </dgm:presLayoutVars>
      </dgm:prSet>
      <dgm:spPr/>
    </dgm:pt>
    <dgm:pt modelId="{001C89B3-80CE-42B5-A3C3-2BA54E25C4EA}" type="pres">
      <dgm:prSet presAssocID="{6866C884-5525-4430-9EA1-F53708E37BD8}" presName="compNode" presStyleCnt="0"/>
      <dgm:spPr/>
    </dgm:pt>
    <dgm:pt modelId="{0EB1649A-76E3-4DED-8E4A-A8D63AE589DB}" type="pres">
      <dgm:prSet presAssocID="{6866C884-5525-4430-9EA1-F53708E37BD8}" presName="iconBgRect" presStyleLbl="bgShp" presStyleIdx="0" presStyleCnt="2"/>
      <dgm:spPr/>
    </dgm:pt>
    <dgm:pt modelId="{0FF9E8CD-2EA9-4E08-BA54-711186240F0C}" type="pres">
      <dgm:prSet presAssocID="{6866C884-5525-4430-9EA1-F53708E37BD8}"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Envelope"/>
        </a:ext>
      </dgm:extLst>
    </dgm:pt>
    <dgm:pt modelId="{1B4606A0-8A27-4F3A-BE95-E5A80F38A0A0}" type="pres">
      <dgm:prSet presAssocID="{6866C884-5525-4430-9EA1-F53708E37BD8}" presName="spaceRect" presStyleCnt="0"/>
      <dgm:spPr/>
    </dgm:pt>
    <dgm:pt modelId="{E82C4DD6-4CB0-4EE0-ABDF-1A32B75F5931}" type="pres">
      <dgm:prSet presAssocID="{6866C884-5525-4430-9EA1-F53708E37BD8}" presName="textRect" presStyleLbl="revTx" presStyleIdx="0" presStyleCnt="2">
        <dgm:presLayoutVars>
          <dgm:chMax val="1"/>
          <dgm:chPref val="1"/>
        </dgm:presLayoutVars>
      </dgm:prSet>
      <dgm:spPr/>
    </dgm:pt>
    <dgm:pt modelId="{9E5E1296-70DE-48EC-B6D2-BBC69F8C8E67}" type="pres">
      <dgm:prSet presAssocID="{C96BA744-D00D-4089-84BC-60CF3B5E0D41}" presName="sibTrans" presStyleCnt="0"/>
      <dgm:spPr/>
    </dgm:pt>
    <dgm:pt modelId="{721E27C0-08D3-40D4-81BE-DDABE76CBECB}" type="pres">
      <dgm:prSet presAssocID="{6D08C27E-A287-40BF-8FE0-C3B1CDCAEF4A}" presName="compNode" presStyleCnt="0"/>
      <dgm:spPr/>
    </dgm:pt>
    <dgm:pt modelId="{4C0FDDBC-FF16-4C9E-ABBC-F09C1FB2D848}" type="pres">
      <dgm:prSet presAssocID="{6D08C27E-A287-40BF-8FE0-C3B1CDCAEF4A}" presName="iconBgRect" presStyleLbl="bgShp" presStyleIdx="1" presStyleCnt="2"/>
      <dgm:spPr/>
    </dgm:pt>
    <dgm:pt modelId="{A09C655C-EB02-4F4C-90CB-3235D13B3F0D}" type="pres">
      <dgm:prSet presAssocID="{6D08C27E-A287-40BF-8FE0-C3B1CDCAEF4A}"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Information"/>
        </a:ext>
      </dgm:extLst>
    </dgm:pt>
    <dgm:pt modelId="{76193A9D-0FE3-498B-98A5-68FEA6FC2FE4}" type="pres">
      <dgm:prSet presAssocID="{6D08C27E-A287-40BF-8FE0-C3B1CDCAEF4A}" presName="spaceRect" presStyleCnt="0"/>
      <dgm:spPr/>
    </dgm:pt>
    <dgm:pt modelId="{4168DF46-31CA-4842-815B-5161ECB6B653}" type="pres">
      <dgm:prSet presAssocID="{6D08C27E-A287-40BF-8FE0-C3B1CDCAEF4A}" presName="textRect" presStyleLbl="revTx" presStyleIdx="1" presStyleCnt="2">
        <dgm:presLayoutVars>
          <dgm:chMax val="1"/>
          <dgm:chPref val="1"/>
        </dgm:presLayoutVars>
      </dgm:prSet>
      <dgm:spPr/>
    </dgm:pt>
  </dgm:ptLst>
  <dgm:cxnLst>
    <dgm:cxn modelId="{03AF0432-975F-46D8-B273-EC5FAAAB2A72}" srcId="{04542B3C-8E8A-49D3-860D-99B33776A320}" destId="{6866C884-5525-4430-9EA1-F53708E37BD8}" srcOrd="0" destOrd="0" parTransId="{2F0A9DD8-01FA-4952-9871-355792386F5B}" sibTransId="{C96BA744-D00D-4089-84BC-60CF3B5E0D41}"/>
    <dgm:cxn modelId="{822D9E53-88F3-4981-94B2-FC5BC7404A6A}" type="presOf" srcId="{04542B3C-8E8A-49D3-860D-99B33776A320}" destId="{B240BDA3-76DD-4949-81BB-B8833101FABA}" srcOrd="0" destOrd="0" presId="urn:microsoft.com/office/officeart/2018/5/layout/IconCircleLabelList"/>
    <dgm:cxn modelId="{6E07BA9A-4862-4D94-B748-0F7893741ADA}" type="presOf" srcId="{6D08C27E-A287-40BF-8FE0-C3B1CDCAEF4A}" destId="{4168DF46-31CA-4842-815B-5161ECB6B653}" srcOrd="0" destOrd="0" presId="urn:microsoft.com/office/officeart/2018/5/layout/IconCircleLabelList"/>
    <dgm:cxn modelId="{E2686BD0-783A-4E7A-91AF-812D025FCA41}" srcId="{04542B3C-8E8A-49D3-860D-99B33776A320}" destId="{6D08C27E-A287-40BF-8FE0-C3B1CDCAEF4A}" srcOrd="1" destOrd="0" parTransId="{423643E4-698D-4858-8739-956FB278D780}" sibTransId="{7A4E5C34-2CCF-4BF4-97AC-BBF26D0F55B7}"/>
    <dgm:cxn modelId="{39FF42EF-D5F2-4885-878E-FC1E034DB209}" type="presOf" srcId="{6866C884-5525-4430-9EA1-F53708E37BD8}" destId="{E82C4DD6-4CB0-4EE0-ABDF-1A32B75F5931}" srcOrd="0" destOrd="0" presId="urn:microsoft.com/office/officeart/2018/5/layout/IconCircleLabelList"/>
    <dgm:cxn modelId="{05CDB59E-4DAB-4017-B5CA-1FD0CCCFB4C0}" type="presParOf" srcId="{B240BDA3-76DD-4949-81BB-B8833101FABA}" destId="{001C89B3-80CE-42B5-A3C3-2BA54E25C4EA}" srcOrd="0" destOrd="0" presId="urn:microsoft.com/office/officeart/2018/5/layout/IconCircleLabelList"/>
    <dgm:cxn modelId="{11B96005-F513-4EDD-B3AC-B4C7292D965C}" type="presParOf" srcId="{001C89B3-80CE-42B5-A3C3-2BA54E25C4EA}" destId="{0EB1649A-76E3-4DED-8E4A-A8D63AE589DB}" srcOrd="0" destOrd="0" presId="urn:microsoft.com/office/officeart/2018/5/layout/IconCircleLabelList"/>
    <dgm:cxn modelId="{18AEA72D-527A-48D9-844A-16451AD771F6}" type="presParOf" srcId="{001C89B3-80CE-42B5-A3C3-2BA54E25C4EA}" destId="{0FF9E8CD-2EA9-4E08-BA54-711186240F0C}" srcOrd="1" destOrd="0" presId="urn:microsoft.com/office/officeart/2018/5/layout/IconCircleLabelList"/>
    <dgm:cxn modelId="{66D1CB89-97B9-40E1-AD3E-55E5AAF50C9B}" type="presParOf" srcId="{001C89B3-80CE-42B5-A3C3-2BA54E25C4EA}" destId="{1B4606A0-8A27-4F3A-BE95-E5A80F38A0A0}" srcOrd="2" destOrd="0" presId="urn:microsoft.com/office/officeart/2018/5/layout/IconCircleLabelList"/>
    <dgm:cxn modelId="{41E50958-618E-4778-9B6B-F12C7C4B4212}" type="presParOf" srcId="{001C89B3-80CE-42B5-A3C3-2BA54E25C4EA}" destId="{E82C4DD6-4CB0-4EE0-ABDF-1A32B75F5931}" srcOrd="3" destOrd="0" presId="urn:microsoft.com/office/officeart/2018/5/layout/IconCircleLabelList"/>
    <dgm:cxn modelId="{8F892881-0577-4368-B3C5-DE574C219AA2}" type="presParOf" srcId="{B240BDA3-76DD-4949-81BB-B8833101FABA}" destId="{9E5E1296-70DE-48EC-B6D2-BBC69F8C8E67}" srcOrd="1" destOrd="0" presId="urn:microsoft.com/office/officeart/2018/5/layout/IconCircleLabelList"/>
    <dgm:cxn modelId="{B17E4AD8-48D6-48F7-857F-64F771DF2F67}" type="presParOf" srcId="{B240BDA3-76DD-4949-81BB-B8833101FABA}" destId="{721E27C0-08D3-40D4-81BE-DDABE76CBECB}" srcOrd="2" destOrd="0" presId="urn:microsoft.com/office/officeart/2018/5/layout/IconCircleLabelList"/>
    <dgm:cxn modelId="{5B93D18A-F97A-4E3B-BE83-E76E087B4202}" type="presParOf" srcId="{721E27C0-08D3-40D4-81BE-DDABE76CBECB}" destId="{4C0FDDBC-FF16-4C9E-ABBC-F09C1FB2D848}" srcOrd="0" destOrd="0" presId="urn:microsoft.com/office/officeart/2018/5/layout/IconCircleLabelList"/>
    <dgm:cxn modelId="{A98F518B-F32C-4ED2-BCCE-74C799DA3D4F}" type="presParOf" srcId="{721E27C0-08D3-40D4-81BE-DDABE76CBECB}" destId="{A09C655C-EB02-4F4C-90CB-3235D13B3F0D}" srcOrd="1" destOrd="0" presId="urn:microsoft.com/office/officeart/2018/5/layout/IconCircleLabelList"/>
    <dgm:cxn modelId="{A3419246-902E-4B02-AE39-B9D1CAE3713D}" type="presParOf" srcId="{721E27C0-08D3-40D4-81BE-DDABE76CBECB}" destId="{76193A9D-0FE3-498B-98A5-68FEA6FC2FE4}" srcOrd="2" destOrd="0" presId="urn:microsoft.com/office/officeart/2018/5/layout/IconCircleLabelList"/>
    <dgm:cxn modelId="{72B6E978-E01D-4EDE-9064-636D6A6C9A42}" type="presParOf" srcId="{721E27C0-08D3-40D4-81BE-DDABE76CBECB}" destId="{4168DF46-31CA-4842-815B-5161ECB6B65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B10AE1-E08B-49B0-9B5E-85D4D93008A4}" type="doc">
      <dgm:prSet loTypeId="urn:microsoft.com/office/officeart/2016/7/layout/HexagonTimeline" loCatId="process" qsTypeId="urn:microsoft.com/office/officeart/2005/8/quickstyle/simple1" qsCatId="simple" csTypeId="urn:microsoft.com/office/officeart/2005/8/colors/colorful5" csCatId="colorful" phldr="1"/>
      <dgm:spPr/>
      <dgm:t>
        <a:bodyPr/>
        <a:lstStyle/>
        <a:p>
          <a:endParaRPr lang="en-US"/>
        </a:p>
      </dgm:t>
    </dgm:pt>
    <dgm:pt modelId="{5A3E78C1-69B2-4235-A2C8-2B5FC83D0410}">
      <dgm:prSet/>
      <dgm:spPr/>
      <dgm:t>
        <a:bodyPr/>
        <a:lstStyle/>
        <a:p>
          <a:r>
            <a:rPr lang="en-US"/>
            <a:t>30 Apr. 2024</a:t>
          </a:r>
        </a:p>
      </dgm:t>
    </dgm:pt>
    <dgm:pt modelId="{F414C6EB-90C0-4BDC-BD71-1E332083B037}" type="parTrans" cxnId="{C37083A0-C839-4B3E-89C1-33436C5F0136}">
      <dgm:prSet/>
      <dgm:spPr/>
      <dgm:t>
        <a:bodyPr/>
        <a:lstStyle/>
        <a:p>
          <a:endParaRPr lang="en-US"/>
        </a:p>
      </dgm:t>
    </dgm:pt>
    <dgm:pt modelId="{63A4755A-0CB2-452C-A92B-6972594EFC04}" type="sibTrans" cxnId="{C37083A0-C839-4B3E-89C1-33436C5F0136}">
      <dgm:prSet/>
      <dgm:spPr/>
      <dgm:t>
        <a:bodyPr/>
        <a:lstStyle/>
        <a:p>
          <a:endParaRPr lang="en-US"/>
        </a:p>
      </dgm:t>
    </dgm:pt>
    <dgm:pt modelId="{2787DCA2-4C50-48E2-B26B-A7DE5DA01AAB}">
      <dgm:prSet/>
      <dgm:spPr/>
      <dgm:t>
        <a:bodyPr/>
        <a:lstStyle/>
        <a:p>
          <a:r>
            <a:rPr lang="en-US"/>
            <a:t>Apr 30, 2024 </a:t>
          </a:r>
        </a:p>
      </dgm:t>
    </dgm:pt>
    <dgm:pt modelId="{8F0E6702-59B6-40CF-AF35-0C2CA2885820}" type="parTrans" cxnId="{6A48F766-F1C9-47D8-AB0C-0CD203A2441B}">
      <dgm:prSet/>
      <dgm:spPr/>
      <dgm:t>
        <a:bodyPr/>
        <a:lstStyle/>
        <a:p>
          <a:endParaRPr lang="en-US"/>
        </a:p>
      </dgm:t>
    </dgm:pt>
    <dgm:pt modelId="{1FCD0334-684A-4E9F-98F4-F321D8BD4DAF}" type="sibTrans" cxnId="{6A48F766-F1C9-47D8-AB0C-0CD203A2441B}">
      <dgm:prSet/>
      <dgm:spPr/>
      <dgm:t>
        <a:bodyPr/>
        <a:lstStyle/>
        <a:p>
          <a:endParaRPr lang="en-US"/>
        </a:p>
      </dgm:t>
    </dgm:pt>
    <dgm:pt modelId="{0244D3DF-BC4C-4F34-BF84-6F3EF06DCE81}">
      <dgm:prSet/>
      <dgm:spPr/>
      <dgm:t>
        <a:bodyPr/>
        <a:lstStyle/>
        <a:p>
          <a:r>
            <a:rPr lang="en-US"/>
            <a:t>31 July 2024</a:t>
          </a:r>
        </a:p>
      </dgm:t>
    </dgm:pt>
    <dgm:pt modelId="{41BFA595-BCD2-4055-A91B-9D5C26DFFE32}" type="parTrans" cxnId="{97A3D1F4-A481-46EF-830A-4E4E292E2B61}">
      <dgm:prSet/>
      <dgm:spPr/>
      <dgm:t>
        <a:bodyPr/>
        <a:lstStyle/>
        <a:p>
          <a:endParaRPr lang="en-US"/>
        </a:p>
      </dgm:t>
    </dgm:pt>
    <dgm:pt modelId="{B40EE365-3E63-41B2-9DB8-A5396A47E56B}" type="sibTrans" cxnId="{97A3D1F4-A481-46EF-830A-4E4E292E2B61}">
      <dgm:prSet/>
      <dgm:spPr/>
      <dgm:t>
        <a:bodyPr/>
        <a:lstStyle/>
        <a:p>
          <a:endParaRPr lang="en-US"/>
        </a:p>
      </dgm:t>
    </dgm:pt>
    <dgm:pt modelId="{1C29FD2C-11ED-4A45-B449-75090820E734}">
      <dgm:prSet/>
      <dgm:spPr/>
      <dgm:t>
        <a:bodyPr/>
        <a:lstStyle/>
        <a:p>
          <a:r>
            <a:rPr lang="en-US"/>
            <a:t>Jul 31, 2024 </a:t>
          </a:r>
        </a:p>
      </dgm:t>
    </dgm:pt>
    <dgm:pt modelId="{8DB32266-F653-410E-92C8-7A54D35C5AF5}" type="parTrans" cxnId="{F8F88635-A19B-4AAF-9E52-5937218CA470}">
      <dgm:prSet/>
      <dgm:spPr/>
      <dgm:t>
        <a:bodyPr/>
        <a:lstStyle/>
        <a:p>
          <a:endParaRPr lang="en-US"/>
        </a:p>
      </dgm:t>
    </dgm:pt>
    <dgm:pt modelId="{5CE83D94-7617-49C0-A2C4-B6CF71E0CBCF}" type="sibTrans" cxnId="{F8F88635-A19B-4AAF-9E52-5937218CA470}">
      <dgm:prSet/>
      <dgm:spPr/>
      <dgm:t>
        <a:bodyPr/>
        <a:lstStyle/>
        <a:p>
          <a:endParaRPr lang="en-US"/>
        </a:p>
      </dgm:t>
    </dgm:pt>
    <dgm:pt modelId="{E1359564-FCD2-4563-A8D9-03C6D06609F0}">
      <dgm:prSet/>
      <dgm:spPr/>
      <dgm:t>
        <a:bodyPr/>
        <a:lstStyle/>
        <a:p>
          <a:r>
            <a:rPr lang="en-US"/>
            <a:t>31 Oct. 2024</a:t>
          </a:r>
        </a:p>
      </dgm:t>
    </dgm:pt>
    <dgm:pt modelId="{29D8A72B-F2D9-4F61-B79D-8E31EB239ACB}" type="parTrans" cxnId="{330F2BC7-DEA6-46A9-B2D0-26FED06057D9}">
      <dgm:prSet/>
      <dgm:spPr/>
      <dgm:t>
        <a:bodyPr/>
        <a:lstStyle/>
        <a:p>
          <a:endParaRPr lang="en-US"/>
        </a:p>
      </dgm:t>
    </dgm:pt>
    <dgm:pt modelId="{1B1837E9-C42B-47B6-8375-B62925CD8C57}" type="sibTrans" cxnId="{330F2BC7-DEA6-46A9-B2D0-26FED06057D9}">
      <dgm:prSet/>
      <dgm:spPr/>
      <dgm:t>
        <a:bodyPr/>
        <a:lstStyle/>
        <a:p>
          <a:endParaRPr lang="en-US"/>
        </a:p>
      </dgm:t>
    </dgm:pt>
    <dgm:pt modelId="{B1ADF70C-D2CC-41A0-B5B4-AEB3A7582A1B}">
      <dgm:prSet/>
      <dgm:spPr/>
      <dgm:t>
        <a:bodyPr/>
        <a:lstStyle/>
        <a:p>
          <a:r>
            <a:rPr lang="en-US"/>
            <a:t>Oct 31, 2024</a:t>
          </a:r>
        </a:p>
      </dgm:t>
    </dgm:pt>
    <dgm:pt modelId="{3E98E292-A719-4929-9C56-39ACE86E490E}" type="parTrans" cxnId="{65E6ED53-FFD6-4B7D-B15D-6BF8D1C4A1AA}">
      <dgm:prSet/>
      <dgm:spPr/>
      <dgm:t>
        <a:bodyPr/>
        <a:lstStyle/>
        <a:p>
          <a:endParaRPr lang="en-US"/>
        </a:p>
      </dgm:t>
    </dgm:pt>
    <dgm:pt modelId="{A31B991A-61AC-4D4F-A4EC-EEFE07CF641B}" type="sibTrans" cxnId="{65E6ED53-FFD6-4B7D-B15D-6BF8D1C4A1AA}">
      <dgm:prSet/>
      <dgm:spPr/>
      <dgm:t>
        <a:bodyPr/>
        <a:lstStyle/>
        <a:p>
          <a:endParaRPr lang="en-US"/>
        </a:p>
      </dgm:t>
    </dgm:pt>
    <dgm:pt modelId="{CF0A5B73-232B-444F-87CC-786989995D88}">
      <dgm:prSet/>
      <dgm:spPr/>
      <dgm:t>
        <a:bodyPr/>
        <a:lstStyle/>
        <a:p>
          <a:r>
            <a:rPr lang="en-US"/>
            <a:t>31 Jan. 2025</a:t>
          </a:r>
        </a:p>
      </dgm:t>
    </dgm:pt>
    <dgm:pt modelId="{39B028B4-3BDA-4743-BF6C-F05D02FAE94E}" type="parTrans" cxnId="{31F4E2E3-6EF4-4E79-BA33-E65D282AF1CE}">
      <dgm:prSet/>
      <dgm:spPr/>
      <dgm:t>
        <a:bodyPr/>
        <a:lstStyle/>
        <a:p>
          <a:endParaRPr lang="en-US"/>
        </a:p>
      </dgm:t>
    </dgm:pt>
    <dgm:pt modelId="{BD3BE8AC-08AE-4780-ACE1-914B449D9230}" type="sibTrans" cxnId="{31F4E2E3-6EF4-4E79-BA33-E65D282AF1CE}">
      <dgm:prSet/>
      <dgm:spPr/>
      <dgm:t>
        <a:bodyPr/>
        <a:lstStyle/>
        <a:p>
          <a:endParaRPr lang="en-US"/>
        </a:p>
      </dgm:t>
    </dgm:pt>
    <dgm:pt modelId="{35F65DCD-9FCA-459A-90E7-598A63BBD4E6}">
      <dgm:prSet/>
      <dgm:spPr/>
      <dgm:t>
        <a:bodyPr/>
        <a:lstStyle/>
        <a:p>
          <a:r>
            <a:rPr lang="en-US"/>
            <a:t>Jan 31, 2025 </a:t>
          </a:r>
        </a:p>
      </dgm:t>
    </dgm:pt>
    <dgm:pt modelId="{F0FC5AE2-46CB-4575-A202-00ADB00EEB6D}" type="parTrans" cxnId="{E5A4D1A8-D541-4847-8124-6C317475CB38}">
      <dgm:prSet/>
      <dgm:spPr/>
      <dgm:t>
        <a:bodyPr/>
        <a:lstStyle/>
        <a:p>
          <a:endParaRPr lang="en-US"/>
        </a:p>
      </dgm:t>
    </dgm:pt>
    <dgm:pt modelId="{9EA8DF8A-1A53-4E20-95F4-45F366CE733F}" type="sibTrans" cxnId="{E5A4D1A8-D541-4847-8124-6C317475CB38}">
      <dgm:prSet/>
      <dgm:spPr/>
      <dgm:t>
        <a:bodyPr/>
        <a:lstStyle/>
        <a:p>
          <a:endParaRPr lang="en-US"/>
        </a:p>
      </dgm:t>
    </dgm:pt>
    <dgm:pt modelId="{CC44C81C-5FB6-614F-AC78-8B768F4656F9}" type="pres">
      <dgm:prSet presAssocID="{0BB10AE1-E08B-49B0-9B5E-85D4D93008A4}" presName="Name0" presStyleCnt="0">
        <dgm:presLayoutVars>
          <dgm:chMax/>
          <dgm:chPref/>
          <dgm:animLvl val="lvl"/>
        </dgm:presLayoutVars>
      </dgm:prSet>
      <dgm:spPr/>
    </dgm:pt>
    <dgm:pt modelId="{A53D78AE-0FB2-FD4D-A77E-5C722E14A094}" type="pres">
      <dgm:prSet presAssocID="{5A3E78C1-69B2-4235-A2C8-2B5FC83D0410}" presName="composite" presStyleCnt="0"/>
      <dgm:spPr/>
    </dgm:pt>
    <dgm:pt modelId="{61D828EE-6AA2-BC40-80F8-900E00684E2C}" type="pres">
      <dgm:prSet presAssocID="{5A3E78C1-69B2-4235-A2C8-2B5FC83D0410}" presName="Parent1" presStyleLbl="alignNode1" presStyleIdx="0" presStyleCnt="4">
        <dgm:presLayoutVars>
          <dgm:chMax val="1"/>
          <dgm:chPref val="1"/>
          <dgm:bulletEnabled val="1"/>
        </dgm:presLayoutVars>
      </dgm:prSet>
      <dgm:spPr/>
    </dgm:pt>
    <dgm:pt modelId="{FDC1307C-060B-8C48-8A5B-D17CEFA27486}" type="pres">
      <dgm:prSet presAssocID="{5A3E78C1-69B2-4235-A2C8-2B5FC83D0410}" presName="Childtext1" presStyleLbl="revTx" presStyleIdx="0" presStyleCnt="4">
        <dgm:presLayoutVars>
          <dgm:chMax val="0"/>
          <dgm:chPref val="0"/>
          <dgm:bulletEnabled/>
        </dgm:presLayoutVars>
      </dgm:prSet>
      <dgm:spPr/>
    </dgm:pt>
    <dgm:pt modelId="{FD84B5F9-240B-E744-9884-90146DAF8915}" type="pres">
      <dgm:prSet presAssocID="{5A3E78C1-69B2-4235-A2C8-2B5FC83D0410}" presName="ConnectLine" presStyleLbl="sibTrans1D1" presStyleIdx="0" presStyleCnt="4"/>
      <dgm:spPr>
        <a:noFill/>
        <a:ln w="12700" cap="flat" cmpd="sng" algn="ctr">
          <a:solidFill>
            <a:schemeClr val="accent5">
              <a:hueOff val="0"/>
              <a:satOff val="0"/>
              <a:lumOff val="0"/>
              <a:alphaOff val="0"/>
            </a:schemeClr>
          </a:solidFill>
          <a:prstDash val="dash"/>
          <a:miter lim="800000"/>
        </a:ln>
        <a:effectLst/>
      </dgm:spPr>
    </dgm:pt>
    <dgm:pt modelId="{50607B6A-237D-D84C-9DCA-B947F41CA221}" type="pres">
      <dgm:prSet presAssocID="{5A3E78C1-69B2-4235-A2C8-2B5FC83D0410}" presName="ConnectLineEnd" presStyleLbl="node1" presStyleIdx="0" presStyleCnt="4"/>
      <dgm:spPr/>
    </dgm:pt>
    <dgm:pt modelId="{8F3C6227-FBCE-F44C-84E2-CCBD5E6F2B9B}" type="pres">
      <dgm:prSet presAssocID="{5A3E78C1-69B2-4235-A2C8-2B5FC83D0410}" presName="EmptyPane" presStyleCnt="0"/>
      <dgm:spPr/>
    </dgm:pt>
    <dgm:pt modelId="{1CB056F5-D2B9-3543-B112-1A528ACD7049}" type="pres">
      <dgm:prSet presAssocID="{63A4755A-0CB2-452C-A92B-6972594EFC04}" presName="spaceBetweenRectangles" presStyleLbl="fgAcc1" presStyleIdx="0" presStyleCnt="3"/>
      <dgm:spPr/>
    </dgm:pt>
    <dgm:pt modelId="{94E48976-BDE4-334F-B0AB-567CEE0D5168}" type="pres">
      <dgm:prSet presAssocID="{0244D3DF-BC4C-4F34-BF84-6F3EF06DCE81}" presName="composite" presStyleCnt="0"/>
      <dgm:spPr/>
    </dgm:pt>
    <dgm:pt modelId="{679DA5F2-94F3-7341-9EC7-1BE41B0BCCAF}" type="pres">
      <dgm:prSet presAssocID="{0244D3DF-BC4C-4F34-BF84-6F3EF06DCE81}" presName="Parent1" presStyleLbl="alignNode1" presStyleIdx="1" presStyleCnt="4">
        <dgm:presLayoutVars>
          <dgm:chMax val="1"/>
          <dgm:chPref val="1"/>
          <dgm:bulletEnabled val="1"/>
        </dgm:presLayoutVars>
      </dgm:prSet>
      <dgm:spPr/>
    </dgm:pt>
    <dgm:pt modelId="{1A671674-BB37-6144-AA94-9632396C75C6}" type="pres">
      <dgm:prSet presAssocID="{0244D3DF-BC4C-4F34-BF84-6F3EF06DCE81}" presName="Childtext1" presStyleLbl="revTx" presStyleIdx="1" presStyleCnt="4">
        <dgm:presLayoutVars>
          <dgm:chMax val="0"/>
          <dgm:chPref val="0"/>
          <dgm:bulletEnabled/>
        </dgm:presLayoutVars>
      </dgm:prSet>
      <dgm:spPr/>
    </dgm:pt>
    <dgm:pt modelId="{EDE85EDA-80EB-AB4D-8230-80E255C93552}" type="pres">
      <dgm:prSet presAssocID="{0244D3DF-BC4C-4F34-BF84-6F3EF06DCE81}" presName="ConnectLine" presStyleLbl="sibTrans1D1" presStyleIdx="1" presStyleCnt="4"/>
      <dgm:spPr>
        <a:noFill/>
        <a:ln w="12700" cap="flat" cmpd="sng" algn="ctr">
          <a:solidFill>
            <a:schemeClr val="accent5">
              <a:hueOff val="-2252848"/>
              <a:satOff val="-5806"/>
              <a:lumOff val="-3922"/>
              <a:alphaOff val="0"/>
            </a:schemeClr>
          </a:solidFill>
          <a:prstDash val="dash"/>
          <a:miter lim="800000"/>
        </a:ln>
        <a:effectLst/>
      </dgm:spPr>
    </dgm:pt>
    <dgm:pt modelId="{3EA39CAA-E783-2846-B50F-9C690162AF8C}" type="pres">
      <dgm:prSet presAssocID="{0244D3DF-BC4C-4F34-BF84-6F3EF06DCE81}" presName="ConnectLineEnd" presStyleLbl="node1" presStyleIdx="1" presStyleCnt="4"/>
      <dgm:spPr/>
    </dgm:pt>
    <dgm:pt modelId="{5166D796-BBD8-1D46-A948-3519D44FFDA3}" type="pres">
      <dgm:prSet presAssocID="{0244D3DF-BC4C-4F34-BF84-6F3EF06DCE81}" presName="EmptyPane" presStyleCnt="0"/>
      <dgm:spPr/>
    </dgm:pt>
    <dgm:pt modelId="{B1D7CA9E-E716-864E-9167-88E0D130C64E}" type="pres">
      <dgm:prSet presAssocID="{B40EE365-3E63-41B2-9DB8-A5396A47E56B}" presName="spaceBetweenRectangles" presStyleLbl="fgAcc1" presStyleIdx="1" presStyleCnt="3"/>
      <dgm:spPr/>
    </dgm:pt>
    <dgm:pt modelId="{57F25265-4C6D-F74E-98F6-6B90DC266D69}" type="pres">
      <dgm:prSet presAssocID="{E1359564-FCD2-4563-A8D9-03C6D06609F0}" presName="composite" presStyleCnt="0"/>
      <dgm:spPr/>
    </dgm:pt>
    <dgm:pt modelId="{6C66B076-D28A-4244-95AB-444E76096870}" type="pres">
      <dgm:prSet presAssocID="{E1359564-FCD2-4563-A8D9-03C6D06609F0}" presName="Parent1" presStyleLbl="alignNode1" presStyleIdx="2" presStyleCnt="4">
        <dgm:presLayoutVars>
          <dgm:chMax val="1"/>
          <dgm:chPref val="1"/>
          <dgm:bulletEnabled val="1"/>
        </dgm:presLayoutVars>
      </dgm:prSet>
      <dgm:spPr/>
    </dgm:pt>
    <dgm:pt modelId="{15A9CE27-3ECB-274C-9809-57E6129B4F2C}" type="pres">
      <dgm:prSet presAssocID="{E1359564-FCD2-4563-A8D9-03C6D06609F0}" presName="Childtext1" presStyleLbl="revTx" presStyleIdx="2" presStyleCnt="4">
        <dgm:presLayoutVars>
          <dgm:chMax val="0"/>
          <dgm:chPref val="0"/>
          <dgm:bulletEnabled/>
        </dgm:presLayoutVars>
      </dgm:prSet>
      <dgm:spPr/>
    </dgm:pt>
    <dgm:pt modelId="{050B88CD-1397-EA4A-9983-78209464D6AE}" type="pres">
      <dgm:prSet presAssocID="{E1359564-FCD2-4563-A8D9-03C6D06609F0}" presName="ConnectLine" presStyleLbl="sibTrans1D1" presStyleIdx="2" presStyleCnt="4"/>
      <dgm:spPr>
        <a:noFill/>
        <a:ln w="12700" cap="flat" cmpd="sng" algn="ctr">
          <a:solidFill>
            <a:schemeClr val="accent5">
              <a:hueOff val="-4505695"/>
              <a:satOff val="-11613"/>
              <a:lumOff val="-7843"/>
              <a:alphaOff val="0"/>
            </a:schemeClr>
          </a:solidFill>
          <a:prstDash val="dash"/>
          <a:miter lim="800000"/>
        </a:ln>
        <a:effectLst/>
      </dgm:spPr>
    </dgm:pt>
    <dgm:pt modelId="{5CE00871-FCF7-9E4F-B5BF-A016E1E4CB2C}" type="pres">
      <dgm:prSet presAssocID="{E1359564-FCD2-4563-A8D9-03C6D06609F0}" presName="ConnectLineEnd" presStyleLbl="node1" presStyleIdx="2" presStyleCnt="4"/>
      <dgm:spPr/>
    </dgm:pt>
    <dgm:pt modelId="{BF343ED7-2BBB-9340-BA62-178ED3A552E9}" type="pres">
      <dgm:prSet presAssocID="{E1359564-FCD2-4563-A8D9-03C6D06609F0}" presName="EmptyPane" presStyleCnt="0"/>
      <dgm:spPr/>
    </dgm:pt>
    <dgm:pt modelId="{7AD73BD8-ED37-E940-905E-A1F73CD95B32}" type="pres">
      <dgm:prSet presAssocID="{1B1837E9-C42B-47B6-8375-B62925CD8C57}" presName="spaceBetweenRectangles" presStyleLbl="fgAcc1" presStyleIdx="2" presStyleCnt="3"/>
      <dgm:spPr/>
    </dgm:pt>
    <dgm:pt modelId="{139204E4-44E1-B645-B463-F44FCF0B9F98}" type="pres">
      <dgm:prSet presAssocID="{CF0A5B73-232B-444F-87CC-786989995D88}" presName="composite" presStyleCnt="0"/>
      <dgm:spPr/>
    </dgm:pt>
    <dgm:pt modelId="{86C1F619-E78B-2140-BD6C-7C9F557021E5}" type="pres">
      <dgm:prSet presAssocID="{CF0A5B73-232B-444F-87CC-786989995D88}" presName="Parent1" presStyleLbl="alignNode1" presStyleIdx="3" presStyleCnt="4">
        <dgm:presLayoutVars>
          <dgm:chMax val="1"/>
          <dgm:chPref val="1"/>
          <dgm:bulletEnabled val="1"/>
        </dgm:presLayoutVars>
      </dgm:prSet>
      <dgm:spPr/>
    </dgm:pt>
    <dgm:pt modelId="{8E26FF4A-C7D4-8042-988F-3755FE8DB4AE}" type="pres">
      <dgm:prSet presAssocID="{CF0A5B73-232B-444F-87CC-786989995D88}" presName="Childtext1" presStyleLbl="revTx" presStyleIdx="3" presStyleCnt="4">
        <dgm:presLayoutVars>
          <dgm:chMax val="0"/>
          <dgm:chPref val="0"/>
          <dgm:bulletEnabled/>
        </dgm:presLayoutVars>
      </dgm:prSet>
      <dgm:spPr/>
    </dgm:pt>
    <dgm:pt modelId="{8E16F11B-4DC5-854C-8167-92CCE8488F0B}" type="pres">
      <dgm:prSet presAssocID="{CF0A5B73-232B-444F-87CC-786989995D88}" presName="ConnectLine" presStyleLbl="sibTrans1D1" presStyleIdx="3" presStyleCnt="4"/>
      <dgm:spPr>
        <a:noFill/>
        <a:ln w="12700" cap="flat" cmpd="sng" algn="ctr">
          <a:solidFill>
            <a:schemeClr val="accent5">
              <a:hueOff val="-6758543"/>
              <a:satOff val="-17419"/>
              <a:lumOff val="-11765"/>
              <a:alphaOff val="0"/>
            </a:schemeClr>
          </a:solidFill>
          <a:prstDash val="dash"/>
          <a:miter lim="800000"/>
        </a:ln>
        <a:effectLst/>
      </dgm:spPr>
    </dgm:pt>
    <dgm:pt modelId="{02D4B82D-0BA2-1744-9301-829649271CCA}" type="pres">
      <dgm:prSet presAssocID="{CF0A5B73-232B-444F-87CC-786989995D88}" presName="ConnectLineEnd" presStyleLbl="node1" presStyleIdx="3" presStyleCnt="4"/>
      <dgm:spPr/>
    </dgm:pt>
    <dgm:pt modelId="{05D2C650-4D94-6641-80E7-128B32616B46}" type="pres">
      <dgm:prSet presAssocID="{CF0A5B73-232B-444F-87CC-786989995D88}" presName="EmptyPane" presStyleCnt="0"/>
      <dgm:spPr/>
    </dgm:pt>
  </dgm:ptLst>
  <dgm:cxnLst>
    <dgm:cxn modelId="{F8F88635-A19B-4AAF-9E52-5937218CA470}" srcId="{0244D3DF-BC4C-4F34-BF84-6F3EF06DCE81}" destId="{1C29FD2C-11ED-4A45-B449-75090820E734}" srcOrd="0" destOrd="0" parTransId="{8DB32266-F653-410E-92C8-7A54D35C5AF5}" sibTransId="{5CE83D94-7617-49C0-A2C4-B6CF71E0CBCF}"/>
    <dgm:cxn modelId="{6A48F766-F1C9-47D8-AB0C-0CD203A2441B}" srcId="{5A3E78C1-69B2-4235-A2C8-2B5FC83D0410}" destId="{2787DCA2-4C50-48E2-B26B-A7DE5DA01AAB}" srcOrd="0" destOrd="0" parTransId="{8F0E6702-59B6-40CF-AF35-0C2CA2885820}" sibTransId="{1FCD0334-684A-4E9F-98F4-F321D8BD4DAF}"/>
    <dgm:cxn modelId="{DDFB0349-907F-BE45-911C-3505F04B4A29}" type="presOf" srcId="{1C29FD2C-11ED-4A45-B449-75090820E734}" destId="{1A671674-BB37-6144-AA94-9632396C75C6}" srcOrd="0" destOrd="0" presId="urn:microsoft.com/office/officeart/2016/7/layout/HexagonTimeline"/>
    <dgm:cxn modelId="{8C4CD46E-773E-3748-9AD8-FC6A8504EB46}" type="presOf" srcId="{E1359564-FCD2-4563-A8D9-03C6D06609F0}" destId="{6C66B076-D28A-4244-95AB-444E76096870}" srcOrd="0" destOrd="0" presId="urn:microsoft.com/office/officeart/2016/7/layout/HexagonTimeline"/>
    <dgm:cxn modelId="{65E6ED53-FFD6-4B7D-B15D-6BF8D1C4A1AA}" srcId="{E1359564-FCD2-4563-A8D9-03C6D06609F0}" destId="{B1ADF70C-D2CC-41A0-B5B4-AEB3A7582A1B}" srcOrd="0" destOrd="0" parTransId="{3E98E292-A719-4929-9C56-39ACE86E490E}" sibTransId="{A31B991A-61AC-4D4F-A4EC-EEFE07CF641B}"/>
    <dgm:cxn modelId="{3E9BA27B-2803-A34D-B144-454C629F967F}" type="presOf" srcId="{35F65DCD-9FCA-459A-90E7-598A63BBD4E6}" destId="{8E26FF4A-C7D4-8042-988F-3755FE8DB4AE}" srcOrd="0" destOrd="0" presId="urn:microsoft.com/office/officeart/2016/7/layout/HexagonTimeline"/>
    <dgm:cxn modelId="{D10C4C90-029A-4747-AC00-6B5D68B6BFFC}" type="presOf" srcId="{B1ADF70C-D2CC-41A0-B5B4-AEB3A7582A1B}" destId="{15A9CE27-3ECB-274C-9809-57E6129B4F2C}" srcOrd="0" destOrd="0" presId="urn:microsoft.com/office/officeart/2016/7/layout/HexagonTimeline"/>
    <dgm:cxn modelId="{DACFB794-D8A4-0A4A-B8A5-09FED4E02AB6}" type="presOf" srcId="{CF0A5B73-232B-444F-87CC-786989995D88}" destId="{86C1F619-E78B-2140-BD6C-7C9F557021E5}" srcOrd="0" destOrd="0" presId="urn:microsoft.com/office/officeart/2016/7/layout/HexagonTimeline"/>
    <dgm:cxn modelId="{6E0FDF9B-164D-1D44-817E-17715A6E9A94}" type="presOf" srcId="{0244D3DF-BC4C-4F34-BF84-6F3EF06DCE81}" destId="{679DA5F2-94F3-7341-9EC7-1BE41B0BCCAF}" srcOrd="0" destOrd="0" presId="urn:microsoft.com/office/officeart/2016/7/layout/HexagonTimeline"/>
    <dgm:cxn modelId="{C37083A0-C839-4B3E-89C1-33436C5F0136}" srcId="{0BB10AE1-E08B-49B0-9B5E-85D4D93008A4}" destId="{5A3E78C1-69B2-4235-A2C8-2B5FC83D0410}" srcOrd="0" destOrd="0" parTransId="{F414C6EB-90C0-4BDC-BD71-1E332083B037}" sibTransId="{63A4755A-0CB2-452C-A92B-6972594EFC04}"/>
    <dgm:cxn modelId="{E5A4D1A8-D541-4847-8124-6C317475CB38}" srcId="{CF0A5B73-232B-444F-87CC-786989995D88}" destId="{35F65DCD-9FCA-459A-90E7-598A63BBD4E6}" srcOrd="0" destOrd="0" parTransId="{F0FC5AE2-46CB-4575-A202-00ADB00EEB6D}" sibTransId="{9EA8DF8A-1A53-4E20-95F4-45F366CE733F}"/>
    <dgm:cxn modelId="{608040B5-E603-6C4A-8E0D-B812D5B40618}" type="presOf" srcId="{5A3E78C1-69B2-4235-A2C8-2B5FC83D0410}" destId="{61D828EE-6AA2-BC40-80F8-900E00684E2C}" srcOrd="0" destOrd="0" presId="urn:microsoft.com/office/officeart/2016/7/layout/HexagonTimeline"/>
    <dgm:cxn modelId="{3A6ADEB7-B60D-DC46-BDDF-6406748C9531}" type="presOf" srcId="{0BB10AE1-E08B-49B0-9B5E-85D4D93008A4}" destId="{CC44C81C-5FB6-614F-AC78-8B768F4656F9}" srcOrd="0" destOrd="0" presId="urn:microsoft.com/office/officeart/2016/7/layout/HexagonTimeline"/>
    <dgm:cxn modelId="{330F2BC7-DEA6-46A9-B2D0-26FED06057D9}" srcId="{0BB10AE1-E08B-49B0-9B5E-85D4D93008A4}" destId="{E1359564-FCD2-4563-A8D9-03C6D06609F0}" srcOrd="2" destOrd="0" parTransId="{29D8A72B-F2D9-4F61-B79D-8E31EB239ACB}" sibTransId="{1B1837E9-C42B-47B6-8375-B62925CD8C57}"/>
    <dgm:cxn modelId="{C4180BDC-CD48-D04D-B1D4-48D0D64C2FB5}" type="presOf" srcId="{2787DCA2-4C50-48E2-B26B-A7DE5DA01AAB}" destId="{FDC1307C-060B-8C48-8A5B-D17CEFA27486}" srcOrd="0" destOrd="0" presId="urn:microsoft.com/office/officeart/2016/7/layout/HexagonTimeline"/>
    <dgm:cxn modelId="{31F4E2E3-6EF4-4E79-BA33-E65D282AF1CE}" srcId="{0BB10AE1-E08B-49B0-9B5E-85D4D93008A4}" destId="{CF0A5B73-232B-444F-87CC-786989995D88}" srcOrd="3" destOrd="0" parTransId="{39B028B4-3BDA-4743-BF6C-F05D02FAE94E}" sibTransId="{BD3BE8AC-08AE-4780-ACE1-914B449D9230}"/>
    <dgm:cxn modelId="{97A3D1F4-A481-46EF-830A-4E4E292E2B61}" srcId="{0BB10AE1-E08B-49B0-9B5E-85D4D93008A4}" destId="{0244D3DF-BC4C-4F34-BF84-6F3EF06DCE81}" srcOrd="1" destOrd="0" parTransId="{41BFA595-BCD2-4055-A91B-9D5C26DFFE32}" sibTransId="{B40EE365-3E63-41B2-9DB8-A5396A47E56B}"/>
    <dgm:cxn modelId="{3FBF80C3-2B22-874F-A4CF-040476A7282D}" type="presParOf" srcId="{CC44C81C-5FB6-614F-AC78-8B768F4656F9}" destId="{A53D78AE-0FB2-FD4D-A77E-5C722E14A094}" srcOrd="0" destOrd="0" presId="urn:microsoft.com/office/officeart/2016/7/layout/HexagonTimeline"/>
    <dgm:cxn modelId="{4A7EF3E3-D03B-D44A-9E98-13477A7489B5}" type="presParOf" srcId="{A53D78AE-0FB2-FD4D-A77E-5C722E14A094}" destId="{61D828EE-6AA2-BC40-80F8-900E00684E2C}" srcOrd="0" destOrd="0" presId="urn:microsoft.com/office/officeart/2016/7/layout/HexagonTimeline"/>
    <dgm:cxn modelId="{F246383D-9214-0345-AD99-A9216BE7F179}" type="presParOf" srcId="{A53D78AE-0FB2-FD4D-A77E-5C722E14A094}" destId="{FDC1307C-060B-8C48-8A5B-D17CEFA27486}" srcOrd="1" destOrd="0" presId="urn:microsoft.com/office/officeart/2016/7/layout/HexagonTimeline"/>
    <dgm:cxn modelId="{F689BBC3-18CB-6546-AE54-DD71E05BBBBC}" type="presParOf" srcId="{A53D78AE-0FB2-FD4D-A77E-5C722E14A094}" destId="{FD84B5F9-240B-E744-9884-90146DAF8915}" srcOrd="2" destOrd="0" presId="urn:microsoft.com/office/officeart/2016/7/layout/HexagonTimeline"/>
    <dgm:cxn modelId="{F74D7EFC-0577-9449-9E50-2F86E90D5D07}" type="presParOf" srcId="{A53D78AE-0FB2-FD4D-A77E-5C722E14A094}" destId="{50607B6A-237D-D84C-9DCA-B947F41CA221}" srcOrd="3" destOrd="0" presId="urn:microsoft.com/office/officeart/2016/7/layout/HexagonTimeline"/>
    <dgm:cxn modelId="{1E6220CF-4E85-8C46-94A6-36F7FC5B0E4D}" type="presParOf" srcId="{A53D78AE-0FB2-FD4D-A77E-5C722E14A094}" destId="{8F3C6227-FBCE-F44C-84E2-CCBD5E6F2B9B}" srcOrd="4" destOrd="0" presId="urn:microsoft.com/office/officeart/2016/7/layout/HexagonTimeline"/>
    <dgm:cxn modelId="{FFD41474-633E-2B4A-959F-40C04DF5B8AD}" type="presParOf" srcId="{CC44C81C-5FB6-614F-AC78-8B768F4656F9}" destId="{1CB056F5-D2B9-3543-B112-1A528ACD7049}" srcOrd="1" destOrd="0" presId="urn:microsoft.com/office/officeart/2016/7/layout/HexagonTimeline"/>
    <dgm:cxn modelId="{1145F7E4-EE63-EB4E-BCFC-AA3BD58E3140}" type="presParOf" srcId="{CC44C81C-5FB6-614F-AC78-8B768F4656F9}" destId="{94E48976-BDE4-334F-B0AB-567CEE0D5168}" srcOrd="2" destOrd="0" presId="urn:microsoft.com/office/officeart/2016/7/layout/HexagonTimeline"/>
    <dgm:cxn modelId="{44D60C90-EAE4-EF4D-8346-8EA44A631026}" type="presParOf" srcId="{94E48976-BDE4-334F-B0AB-567CEE0D5168}" destId="{679DA5F2-94F3-7341-9EC7-1BE41B0BCCAF}" srcOrd="0" destOrd="0" presId="urn:microsoft.com/office/officeart/2016/7/layout/HexagonTimeline"/>
    <dgm:cxn modelId="{650F4B7F-1218-784C-A44C-B8C55F46A442}" type="presParOf" srcId="{94E48976-BDE4-334F-B0AB-567CEE0D5168}" destId="{1A671674-BB37-6144-AA94-9632396C75C6}" srcOrd="1" destOrd="0" presId="urn:microsoft.com/office/officeart/2016/7/layout/HexagonTimeline"/>
    <dgm:cxn modelId="{5A71A987-52E0-804C-A993-9F413B6ADAB8}" type="presParOf" srcId="{94E48976-BDE4-334F-B0AB-567CEE0D5168}" destId="{EDE85EDA-80EB-AB4D-8230-80E255C93552}" srcOrd="2" destOrd="0" presId="urn:microsoft.com/office/officeart/2016/7/layout/HexagonTimeline"/>
    <dgm:cxn modelId="{87AD8242-ADC1-8F44-B94C-72A21B73A5B3}" type="presParOf" srcId="{94E48976-BDE4-334F-B0AB-567CEE0D5168}" destId="{3EA39CAA-E783-2846-B50F-9C690162AF8C}" srcOrd="3" destOrd="0" presId="urn:microsoft.com/office/officeart/2016/7/layout/HexagonTimeline"/>
    <dgm:cxn modelId="{E8768C5F-9A8E-6046-9C84-5FD6F4B67A72}" type="presParOf" srcId="{94E48976-BDE4-334F-B0AB-567CEE0D5168}" destId="{5166D796-BBD8-1D46-A948-3519D44FFDA3}" srcOrd="4" destOrd="0" presId="urn:microsoft.com/office/officeart/2016/7/layout/HexagonTimeline"/>
    <dgm:cxn modelId="{891D6B65-11AC-B542-8378-782A9ADE6E31}" type="presParOf" srcId="{CC44C81C-5FB6-614F-AC78-8B768F4656F9}" destId="{B1D7CA9E-E716-864E-9167-88E0D130C64E}" srcOrd="3" destOrd="0" presId="urn:microsoft.com/office/officeart/2016/7/layout/HexagonTimeline"/>
    <dgm:cxn modelId="{8424B13F-626F-8148-BA1E-8600878F7DBE}" type="presParOf" srcId="{CC44C81C-5FB6-614F-AC78-8B768F4656F9}" destId="{57F25265-4C6D-F74E-98F6-6B90DC266D69}" srcOrd="4" destOrd="0" presId="urn:microsoft.com/office/officeart/2016/7/layout/HexagonTimeline"/>
    <dgm:cxn modelId="{51BBBFA0-E889-1640-A9B4-3AC06D9C47FD}" type="presParOf" srcId="{57F25265-4C6D-F74E-98F6-6B90DC266D69}" destId="{6C66B076-D28A-4244-95AB-444E76096870}" srcOrd="0" destOrd="0" presId="urn:microsoft.com/office/officeart/2016/7/layout/HexagonTimeline"/>
    <dgm:cxn modelId="{708F87F7-15AC-7445-A366-CD5940A1F6B6}" type="presParOf" srcId="{57F25265-4C6D-F74E-98F6-6B90DC266D69}" destId="{15A9CE27-3ECB-274C-9809-57E6129B4F2C}" srcOrd="1" destOrd="0" presId="urn:microsoft.com/office/officeart/2016/7/layout/HexagonTimeline"/>
    <dgm:cxn modelId="{67CD4A25-C2C3-E34A-B9BC-61725187E411}" type="presParOf" srcId="{57F25265-4C6D-F74E-98F6-6B90DC266D69}" destId="{050B88CD-1397-EA4A-9983-78209464D6AE}" srcOrd="2" destOrd="0" presId="urn:microsoft.com/office/officeart/2016/7/layout/HexagonTimeline"/>
    <dgm:cxn modelId="{63F38F73-1E14-E443-8AB7-EF5340C08C18}" type="presParOf" srcId="{57F25265-4C6D-F74E-98F6-6B90DC266D69}" destId="{5CE00871-FCF7-9E4F-B5BF-A016E1E4CB2C}" srcOrd="3" destOrd="0" presId="urn:microsoft.com/office/officeart/2016/7/layout/HexagonTimeline"/>
    <dgm:cxn modelId="{623BF2ED-B62A-B442-98BB-01F09A8BEA3A}" type="presParOf" srcId="{57F25265-4C6D-F74E-98F6-6B90DC266D69}" destId="{BF343ED7-2BBB-9340-BA62-178ED3A552E9}" srcOrd="4" destOrd="0" presId="urn:microsoft.com/office/officeart/2016/7/layout/HexagonTimeline"/>
    <dgm:cxn modelId="{E10F3A45-0B2D-CC4E-9FD8-D8B2A9F51BB0}" type="presParOf" srcId="{CC44C81C-5FB6-614F-AC78-8B768F4656F9}" destId="{7AD73BD8-ED37-E940-905E-A1F73CD95B32}" srcOrd="5" destOrd="0" presId="urn:microsoft.com/office/officeart/2016/7/layout/HexagonTimeline"/>
    <dgm:cxn modelId="{D9294380-89C5-D64B-BEBA-6ED1E42E52E2}" type="presParOf" srcId="{CC44C81C-5FB6-614F-AC78-8B768F4656F9}" destId="{139204E4-44E1-B645-B463-F44FCF0B9F98}" srcOrd="6" destOrd="0" presId="urn:microsoft.com/office/officeart/2016/7/layout/HexagonTimeline"/>
    <dgm:cxn modelId="{F4D3FE35-3FEC-354C-B9E2-62A45160B98B}" type="presParOf" srcId="{139204E4-44E1-B645-B463-F44FCF0B9F98}" destId="{86C1F619-E78B-2140-BD6C-7C9F557021E5}" srcOrd="0" destOrd="0" presId="urn:microsoft.com/office/officeart/2016/7/layout/HexagonTimeline"/>
    <dgm:cxn modelId="{72A3C687-204E-C545-8148-7FA3A5481478}" type="presParOf" srcId="{139204E4-44E1-B645-B463-F44FCF0B9F98}" destId="{8E26FF4A-C7D4-8042-988F-3755FE8DB4AE}" srcOrd="1" destOrd="0" presId="urn:microsoft.com/office/officeart/2016/7/layout/HexagonTimeline"/>
    <dgm:cxn modelId="{B183B5A8-40B0-D846-AD72-7B444E4D815F}" type="presParOf" srcId="{139204E4-44E1-B645-B463-F44FCF0B9F98}" destId="{8E16F11B-4DC5-854C-8167-92CCE8488F0B}" srcOrd="2" destOrd="0" presId="urn:microsoft.com/office/officeart/2016/7/layout/HexagonTimeline"/>
    <dgm:cxn modelId="{1E0C91F4-71C6-DF4A-9E9C-DCB17433EFD0}" type="presParOf" srcId="{139204E4-44E1-B645-B463-F44FCF0B9F98}" destId="{02D4B82D-0BA2-1744-9301-829649271CCA}" srcOrd="3" destOrd="0" presId="urn:microsoft.com/office/officeart/2016/7/layout/HexagonTimeline"/>
    <dgm:cxn modelId="{16E637D8-F890-B849-8584-387858083F6B}" type="presParOf" srcId="{139204E4-44E1-B645-B463-F44FCF0B9F98}" destId="{05D2C650-4D94-6641-80E7-128B32616B46}"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FE2676-C56A-467F-B1D4-49D490084EA4}"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3555F42B-173C-4EC3-B891-E6825C89AA16}">
      <dgm:prSet/>
      <dgm:spPr/>
      <dgm:t>
        <a:bodyPr/>
        <a:lstStyle/>
        <a:p>
          <a:r>
            <a:rPr lang="en-US" b="0" i="0"/>
            <a:t>The Wawa Foundation provides support to 501(c)(3) nonprofit organizations within Wawa’s six-state market area of Pennsylvania, New Jersey, Delaware, Maryland, Virginia, Florida and the District of Columbia. </a:t>
          </a:r>
          <a:endParaRPr lang="en-US"/>
        </a:p>
      </dgm:t>
    </dgm:pt>
    <dgm:pt modelId="{13F2DB38-4986-4E64-9ED2-B94AEC82DBF5}" type="parTrans" cxnId="{1E4E6180-561B-4F86-8943-FDC6147CD459}">
      <dgm:prSet/>
      <dgm:spPr/>
      <dgm:t>
        <a:bodyPr/>
        <a:lstStyle/>
        <a:p>
          <a:endParaRPr lang="en-US"/>
        </a:p>
      </dgm:t>
    </dgm:pt>
    <dgm:pt modelId="{569E9AD7-AADE-4DE2-AFE9-8A0C1B52D541}" type="sibTrans" cxnId="{1E4E6180-561B-4F86-8943-FDC6147CD459}">
      <dgm:prSet/>
      <dgm:spPr/>
      <dgm:t>
        <a:bodyPr/>
        <a:lstStyle/>
        <a:p>
          <a:endParaRPr lang="en-US"/>
        </a:p>
      </dgm:t>
    </dgm:pt>
    <dgm:pt modelId="{C708A76F-7416-4952-BEFF-8593D121921E}">
      <dgm:prSet/>
      <dgm:spPr/>
      <dgm:t>
        <a:bodyPr/>
        <a:lstStyle/>
        <a:p>
          <a:r>
            <a:rPr lang="en-US" b="0" i="0"/>
            <a:t>The Wawa Foundation supports organizations making a difference in our focus areas of health, hunger, and everyday heroes.</a:t>
          </a:r>
          <a:endParaRPr lang="en-US"/>
        </a:p>
      </dgm:t>
    </dgm:pt>
    <dgm:pt modelId="{25E7A071-61FF-455A-BF4A-8EC4A05C8B97}" type="parTrans" cxnId="{33660AF1-C44F-47CE-9DC2-B89A1CC46BFF}">
      <dgm:prSet/>
      <dgm:spPr/>
      <dgm:t>
        <a:bodyPr/>
        <a:lstStyle/>
        <a:p>
          <a:endParaRPr lang="en-US"/>
        </a:p>
      </dgm:t>
    </dgm:pt>
    <dgm:pt modelId="{97F4D938-A082-437F-AA3A-9D59DBB14F47}" type="sibTrans" cxnId="{33660AF1-C44F-47CE-9DC2-B89A1CC46BFF}">
      <dgm:prSet/>
      <dgm:spPr/>
      <dgm:t>
        <a:bodyPr/>
        <a:lstStyle/>
        <a:p>
          <a:endParaRPr lang="en-US"/>
        </a:p>
      </dgm:t>
    </dgm:pt>
    <dgm:pt modelId="{4D10B243-DDAE-7245-BEA8-5A7ED515A21B}" type="pres">
      <dgm:prSet presAssocID="{56FE2676-C56A-467F-B1D4-49D490084EA4}" presName="hierChild1" presStyleCnt="0">
        <dgm:presLayoutVars>
          <dgm:chPref val="1"/>
          <dgm:dir/>
          <dgm:animOne val="branch"/>
          <dgm:animLvl val="lvl"/>
          <dgm:resizeHandles/>
        </dgm:presLayoutVars>
      </dgm:prSet>
      <dgm:spPr/>
    </dgm:pt>
    <dgm:pt modelId="{3C929EAA-A362-C141-A15D-CECD55F5ECD8}" type="pres">
      <dgm:prSet presAssocID="{3555F42B-173C-4EC3-B891-E6825C89AA16}" presName="hierRoot1" presStyleCnt="0"/>
      <dgm:spPr/>
    </dgm:pt>
    <dgm:pt modelId="{4036B93C-FB6E-5942-B518-FDDAD032E4B7}" type="pres">
      <dgm:prSet presAssocID="{3555F42B-173C-4EC3-B891-E6825C89AA16}" presName="composite" presStyleCnt="0"/>
      <dgm:spPr/>
    </dgm:pt>
    <dgm:pt modelId="{77DB8541-A320-4440-A571-D13AF50C68B7}" type="pres">
      <dgm:prSet presAssocID="{3555F42B-173C-4EC3-B891-E6825C89AA16}" presName="background" presStyleLbl="node0" presStyleIdx="0" presStyleCnt="2"/>
      <dgm:spPr>
        <a:solidFill>
          <a:srgbClr val="C00000"/>
        </a:solidFill>
      </dgm:spPr>
    </dgm:pt>
    <dgm:pt modelId="{8370413B-9A27-6F4E-9090-3A297937091A}" type="pres">
      <dgm:prSet presAssocID="{3555F42B-173C-4EC3-B891-E6825C89AA16}" presName="text" presStyleLbl="fgAcc0" presStyleIdx="0" presStyleCnt="2">
        <dgm:presLayoutVars>
          <dgm:chPref val="3"/>
        </dgm:presLayoutVars>
      </dgm:prSet>
      <dgm:spPr/>
    </dgm:pt>
    <dgm:pt modelId="{7CC10BE8-1EF3-D149-88E0-2F4C831E8A7D}" type="pres">
      <dgm:prSet presAssocID="{3555F42B-173C-4EC3-B891-E6825C89AA16}" presName="hierChild2" presStyleCnt="0"/>
      <dgm:spPr/>
    </dgm:pt>
    <dgm:pt modelId="{CF80277D-C833-404A-86D6-170F75FDBBDA}" type="pres">
      <dgm:prSet presAssocID="{C708A76F-7416-4952-BEFF-8593D121921E}" presName="hierRoot1" presStyleCnt="0"/>
      <dgm:spPr/>
    </dgm:pt>
    <dgm:pt modelId="{DB4E3A76-F6FB-6E4C-94E3-5DB32C58CEEC}" type="pres">
      <dgm:prSet presAssocID="{C708A76F-7416-4952-BEFF-8593D121921E}" presName="composite" presStyleCnt="0"/>
      <dgm:spPr/>
    </dgm:pt>
    <dgm:pt modelId="{A9033F6E-694F-CC47-885D-B6621A8EF005}" type="pres">
      <dgm:prSet presAssocID="{C708A76F-7416-4952-BEFF-8593D121921E}" presName="background" presStyleLbl="node0" presStyleIdx="1" presStyleCnt="2"/>
      <dgm:spPr>
        <a:solidFill>
          <a:srgbClr val="C00000"/>
        </a:solidFill>
      </dgm:spPr>
    </dgm:pt>
    <dgm:pt modelId="{27FE4FB2-C1BB-544D-A578-23C64CE3FF24}" type="pres">
      <dgm:prSet presAssocID="{C708A76F-7416-4952-BEFF-8593D121921E}" presName="text" presStyleLbl="fgAcc0" presStyleIdx="1" presStyleCnt="2">
        <dgm:presLayoutVars>
          <dgm:chPref val="3"/>
        </dgm:presLayoutVars>
      </dgm:prSet>
      <dgm:spPr/>
    </dgm:pt>
    <dgm:pt modelId="{C67C56BD-B86C-F441-A34D-2D1135571C12}" type="pres">
      <dgm:prSet presAssocID="{C708A76F-7416-4952-BEFF-8593D121921E}" presName="hierChild2" presStyleCnt="0"/>
      <dgm:spPr/>
    </dgm:pt>
  </dgm:ptLst>
  <dgm:cxnLst>
    <dgm:cxn modelId="{99838659-7C83-FD43-AF62-D90BD49857DB}" type="presOf" srcId="{56FE2676-C56A-467F-B1D4-49D490084EA4}" destId="{4D10B243-DDAE-7245-BEA8-5A7ED515A21B}" srcOrd="0" destOrd="0" presId="urn:microsoft.com/office/officeart/2005/8/layout/hierarchy1"/>
    <dgm:cxn modelId="{1E4E6180-561B-4F86-8943-FDC6147CD459}" srcId="{56FE2676-C56A-467F-B1D4-49D490084EA4}" destId="{3555F42B-173C-4EC3-B891-E6825C89AA16}" srcOrd="0" destOrd="0" parTransId="{13F2DB38-4986-4E64-9ED2-B94AEC82DBF5}" sibTransId="{569E9AD7-AADE-4DE2-AFE9-8A0C1B52D541}"/>
    <dgm:cxn modelId="{F33D5CC3-E35D-F545-97CB-9575E5C3EBAB}" type="presOf" srcId="{3555F42B-173C-4EC3-B891-E6825C89AA16}" destId="{8370413B-9A27-6F4E-9090-3A297937091A}" srcOrd="0" destOrd="0" presId="urn:microsoft.com/office/officeart/2005/8/layout/hierarchy1"/>
    <dgm:cxn modelId="{076EE7E6-426A-424E-9134-8508B3690474}" type="presOf" srcId="{C708A76F-7416-4952-BEFF-8593D121921E}" destId="{27FE4FB2-C1BB-544D-A578-23C64CE3FF24}" srcOrd="0" destOrd="0" presId="urn:microsoft.com/office/officeart/2005/8/layout/hierarchy1"/>
    <dgm:cxn modelId="{33660AF1-C44F-47CE-9DC2-B89A1CC46BFF}" srcId="{56FE2676-C56A-467F-B1D4-49D490084EA4}" destId="{C708A76F-7416-4952-BEFF-8593D121921E}" srcOrd="1" destOrd="0" parTransId="{25E7A071-61FF-455A-BF4A-8EC4A05C8B97}" sibTransId="{97F4D938-A082-437F-AA3A-9D59DBB14F47}"/>
    <dgm:cxn modelId="{DABFF6A4-B233-7945-A2C7-091EE6EC1B86}" type="presParOf" srcId="{4D10B243-DDAE-7245-BEA8-5A7ED515A21B}" destId="{3C929EAA-A362-C141-A15D-CECD55F5ECD8}" srcOrd="0" destOrd="0" presId="urn:microsoft.com/office/officeart/2005/8/layout/hierarchy1"/>
    <dgm:cxn modelId="{79EA111F-180B-C842-BC53-6C2C328C8BF6}" type="presParOf" srcId="{3C929EAA-A362-C141-A15D-CECD55F5ECD8}" destId="{4036B93C-FB6E-5942-B518-FDDAD032E4B7}" srcOrd="0" destOrd="0" presId="urn:microsoft.com/office/officeart/2005/8/layout/hierarchy1"/>
    <dgm:cxn modelId="{2B27EAB0-9A3F-0843-A7CF-6F9A0F0C7274}" type="presParOf" srcId="{4036B93C-FB6E-5942-B518-FDDAD032E4B7}" destId="{77DB8541-A320-4440-A571-D13AF50C68B7}" srcOrd="0" destOrd="0" presId="urn:microsoft.com/office/officeart/2005/8/layout/hierarchy1"/>
    <dgm:cxn modelId="{041EE640-6C0A-7348-8F83-03636E666537}" type="presParOf" srcId="{4036B93C-FB6E-5942-B518-FDDAD032E4B7}" destId="{8370413B-9A27-6F4E-9090-3A297937091A}" srcOrd="1" destOrd="0" presId="urn:microsoft.com/office/officeart/2005/8/layout/hierarchy1"/>
    <dgm:cxn modelId="{6F9F43E5-3D41-6948-803C-F2068A8C2CD0}" type="presParOf" srcId="{3C929EAA-A362-C141-A15D-CECD55F5ECD8}" destId="{7CC10BE8-1EF3-D149-88E0-2F4C831E8A7D}" srcOrd="1" destOrd="0" presId="urn:microsoft.com/office/officeart/2005/8/layout/hierarchy1"/>
    <dgm:cxn modelId="{CD6C4255-ABBD-F846-8CF3-B9CBE341B70B}" type="presParOf" srcId="{4D10B243-DDAE-7245-BEA8-5A7ED515A21B}" destId="{CF80277D-C833-404A-86D6-170F75FDBBDA}" srcOrd="1" destOrd="0" presId="urn:microsoft.com/office/officeart/2005/8/layout/hierarchy1"/>
    <dgm:cxn modelId="{F90DDE5E-1EB3-5546-9F59-04A2576CA2B1}" type="presParOf" srcId="{CF80277D-C833-404A-86D6-170F75FDBBDA}" destId="{DB4E3A76-F6FB-6E4C-94E3-5DB32C58CEEC}" srcOrd="0" destOrd="0" presId="urn:microsoft.com/office/officeart/2005/8/layout/hierarchy1"/>
    <dgm:cxn modelId="{80D929AD-2FE1-1642-86D1-4ED1B8614199}" type="presParOf" srcId="{DB4E3A76-F6FB-6E4C-94E3-5DB32C58CEEC}" destId="{A9033F6E-694F-CC47-885D-B6621A8EF005}" srcOrd="0" destOrd="0" presId="urn:microsoft.com/office/officeart/2005/8/layout/hierarchy1"/>
    <dgm:cxn modelId="{465979A5-99A9-9046-8ABB-0B7929AF6FE3}" type="presParOf" srcId="{DB4E3A76-F6FB-6E4C-94E3-5DB32C58CEEC}" destId="{27FE4FB2-C1BB-544D-A578-23C64CE3FF24}" srcOrd="1" destOrd="0" presId="urn:microsoft.com/office/officeart/2005/8/layout/hierarchy1"/>
    <dgm:cxn modelId="{3BB39AE4-635B-9F45-8D8A-E34AF2AECE5A}" type="presParOf" srcId="{CF80277D-C833-404A-86D6-170F75FDBBDA}" destId="{C67C56BD-B86C-F441-A34D-2D1135571C1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583D1F-BD77-4811-AEED-302331A7D58B}"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302397F0-0C20-4820-92FA-DAD55CB4DDD3}">
      <dgm:prSet/>
      <dgm:spPr/>
      <dgm:t>
        <a:bodyPr/>
        <a:lstStyle/>
        <a:p>
          <a:r>
            <a:rPr lang="en-US" b="1" dirty="0">
              <a:solidFill>
                <a:srgbClr val="008F00"/>
              </a:solidFill>
            </a:rPr>
            <a:t>1. </a:t>
          </a:r>
          <a:r>
            <a:rPr lang="en-US" dirty="0">
              <a:solidFill>
                <a:srgbClr val="0070C0"/>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Powder Mill Foundation</a:t>
          </a:r>
          <a:endParaRPr lang="en-US" dirty="0">
            <a:solidFill>
              <a:srgbClr val="0070C0"/>
            </a:solidFill>
          </a:endParaRPr>
        </a:p>
      </dgm:t>
    </dgm:pt>
    <dgm:pt modelId="{B6A67A2F-C303-4C13-950C-D944A3335DA9}" type="parTrans" cxnId="{790CDB9F-6C9B-41F1-9427-FE48E619B2B0}">
      <dgm:prSet/>
      <dgm:spPr/>
      <dgm:t>
        <a:bodyPr/>
        <a:lstStyle/>
        <a:p>
          <a:endParaRPr lang="en-US"/>
        </a:p>
      </dgm:t>
    </dgm:pt>
    <dgm:pt modelId="{4B019C14-FBB2-464F-871E-BC6A14B79CC6}" type="sibTrans" cxnId="{790CDB9F-6C9B-41F1-9427-FE48E619B2B0}">
      <dgm:prSet/>
      <dgm:spPr/>
      <dgm:t>
        <a:bodyPr/>
        <a:lstStyle/>
        <a:p>
          <a:endParaRPr lang="en-US"/>
        </a:p>
      </dgm:t>
    </dgm:pt>
    <dgm:pt modelId="{B46E13B9-E8A4-43D1-918D-431D1015ED3B}">
      <dgm:prSet/>
      <dgm:spPr/>
      <dgm:t>
        <a:bodyPr/>
        <a:lstStyle/>
        <a:p>
          <a:r>
            <a:rPr lang="en-US" b="1" dirty="0">
              <a:solidFill>
                <a:srgbClr val="008F00"/>
              </a:solidFill>
            </a:rPr>
            <a:t>2. </a:t>
          </a:r>
          <a:r>
            <a:rPr lang="en-US" dirty="0">
              <a:solidFill>
                <a:srgbClr val="0070C0"/>
              </a:solidFill>
              <a:hlinkClick xmlns:r="http://schemas.openxmlformats.org/officeDocument/2006/relationships" r:id="rId2" action="ppaction://hlinksldjump">
                <a:extLst>
                  <a:ext uri="{A12FA001-AC4F-418D-AE19-62706E023703}">
                    <ahyp:hlinkClr xmlns:ahyp="http://schemas.microsoft.com/office/drawing/2018/hyperlinkcolor" val="tx"/>
                  </a:ext>
                </a:extLst>
              </a:hlinkClick>
            </a:rPr>
            <a:t>TD Bank</a:t>
          </a:r>
          <a:endParaRPr lang="en-US" dirty="0">
            <a:solidFill>
              <a:srgbClr val="0070C0"/>
            </a:solidFill>
          </a:endParaRPr>
        </a:p>
      </dgm:t>
    </dgm:pt>
    <dgm:pt modelId="{6F5C90AF-6FC7-4A3D-A41E-80826EB1DBB0}" type="parTrans" cxnId="{78E72C90-37BF-436A-B2F9-8050733DAEEE}">
      <dgm:prSet/>
      <dgm:spPr/>
      <dgm:t>
        <a:bodyPr/>
        <a:lstStyle/>
        <a:p>
          <a:endParaRPr lang="en-US"/>
        </a:p>
      </dgm:t>
    </dgm:pt>
    <dgm:pt modelId="{5ED1EFC5-E880-40EC-8689-778D6A6A1264}" type="sibTrans" cxnId="{78E72C90-37BF-436A-B2F9-8050733DAEEE}">
      <dgm:prSet/>
      <dgm:spPr/>
      <dgm:t>
        <a:bodyPr/>
        <a:lstStyle/>
        <a:p>
          <a:endParaRPr lang="en-US"/>
        </a:p>
      </dgm:t>
    </dgm:pt>
    <dgm:pt modelId="{19ACD4A0-F1DB-49D8-8B2F-E429D7C402F4}">
      <dgm:prSet/>
      <dgm:spPr/>
      <dgm:t>
        <a:bodyPr/>
        <a:lstStyle/>
        <a:p>
          <a:r>
            <a:rPr lang="en-US" b="1" dirty="0">
              <a:solidFill>
                <a:srgbClr val="008F00"/>
              </a:solidFill>
            </a:rPr>
            <a:t>3. </a:t>
          </a:r>
          <a:r>
            <a:rPr lang="en-US" dirty="0">
              <a:solidFill>
                <a:srgbClr val="0070C0"/>
              </a:solidFill>
              <a:hlinkClick xmlns:r="http://schemas.openxmlformats.org/officeDocument/2006/relationships" r:id="" action="ppaction://noaction">
                <a:extLst>
                  <a:ext uri="{A12FA001-AC4F-418D-AE19-62706E023703}">
                    <ahyp:hlinkClr xmlns:ahyp="http://schemas.microsoft.com/office/drawing/2018/hyperlinkcolor" val="tx"/>
                  </a:ext>
                </a:extLst>
              </a:hlinkClick>
            </a:rPr>
            <a:t>CPPS Heritage Mission Fund</a:t>
          </a:r>
          <a:endParaRPr lang="en-US" dirty="0">
            <a:solidFill>
              <a:srgbClr val="0070C0"/>
            </a:solidFill>
          </a:endParaRPr>
        </a:p>
      </dgm:t>
    </dgm:pt>
    <dgm:pt modelId="{99EE8E96-701E-4923-A3F9-E9CB34409A51}" type="parTrans" cxnId="{A907D282-E56E-45C9-B329-5E055BD9FD86}">
      <dgm:prSet/>
      <dgm:spPr/>
      <dgm:t>
        <a:bodyPr/>
        <a:lstStyle/>
        <a:p>
          <a:endParaRPr lang="en-US"/>
        </a:p>
      </dgm:t>
    </dgm:pt>
    <dgm:pt modelId="{68ED0E93-B90A-4AC2-ABFE-A99D97751FCE}" type="sibTrans" cxnId="{A907D282-E56E-45C9-B329-5E055BD9FD86}">
      <dgm:prSet/>
      <dgm:spPr/>
      <dgm:t>
        <a:bodyPr/>
        <a:lstStyle/>
        <a:p>
          <a:endParaRPr lang="en-US"/>
        </a:p>
      </dgm:t>
    </dgm:pt>
    <dgm:pt modelId="{9EC387E1-07E2-4367-849C-B453D3970513}">
      <dgm:prSet/>
      <dgm:spPr/>
      <dgm:t>
        <a:bodyPr/>
        <a:lstStyle/>
        <a:p>
          <a:r>
            <a:rPr lang="en-US" b="1" dirty="0">
              <a:solidFill>
                <a:srgbClr val="008F00"/>
              </a:solidFill>
            </a:rPr>
            <a:t>4. </a:t>
          </a:r>
          <a:r>
            <a:rPr lang="en-US" dirty="0">
              <a:solidFill>
                <a:srgbClr val="0070C0"/>
              </a:solidFill>
              <a:hlinkClick xmlns:r="http://schemas.openxmlformats.org/officeDocument/2006/relationships" r:id="" action="ppaction://noaction">
                <a:extLst>
                  <a:ext uri="{A12FA001-AC4F-418D-AE19-62706E023703}">
                    <ahyp:hlinkClr xmlns:ahyp="http://schemas.microsoft.com/office/drawing/2018/hyperlinkcolor" val="tx"/>
                  </a:ext>
                </a:extLst>
              </a:hlinkClick>
            </a:rPr>
            <a:t>Bucks County Foundation</a:t>
          </a:r>
          <a:endParaRPr lang="en-US" dirty="0">
            <a:solidFill>
              <a:srgbClr val="0070C0"/>
            </a:solidFill>
          </a:endParaRPr>
        </a:p>
      </dgm:t>
    </dgm:pt>
    <dgm:pt modelId="{BC993702-F6E7-4E07-9F77-408036D1EB74}" type="parTrans" cxnId="{1CD2EDCC-AD60-4AED-A840-9349A737F1A7}">
      <dgm:prSet/>
      <dgm:spPr/>
      <dgm:t>
        <a:bodyPr/>
        <a:lstStyle/>
        <a:p>
          <a:endParaRPr lang="en-US"/>
        </a:p>
      </dgm:t>
    </dgm:pt>
    <dgm:pt modelId="{0FFB14AD-97DA-4CA8-BA0A-89066749185B}" type="sibTrans" cxnId="{1CD2EDCC-AD60-4AED-A840-9349A737F1A7}">
      <dgm:prSet/>
      <dgm:spPr/>
      <dgm:t>
        <a:bodyPr/>
        <a:lstStyle/>
        <a:p>
          <a:endParaRPr lang="en-US"/>
        </a:p>
      </dgm:t>
    </dgm:pt>
    <dgm:pt modelId="{1E55AE7E-ED95-4726-9E4A-3966616152AD}">
      <dgm:prSet/>
      <dgm:spPr/>
      <dgm:t>
        <a:bodyPr/>
        <a:lstStyle/>
        <a:p>
          <a:r>
            <a:rPr lang="en-US" b="1" dirty="0">
              <a:solidFill>
                <a:srgbClr val="008F00"/>
              </a:solidFill>
            </a:rPr>
            <a:t>5. </a:t>
          </a:r>
          <a:r>
            <a:rPr lang="en-US" dirty="0">
              <a:solidFill>
                <a:srgbClr val="0070C0"/>
              </a:solidFill>
              <a:hlinkClick xmlns:r="http://schemas.openxmlformats.org/officeDocument/2006/relationships" r:id="" action="ppaction://noaction">
                <a:extLst>
                  <a:ext uri="{A12FA001-AC4F-418D-AE19-62706E023703}">
                    <ahyp:hlinkClr xmlns:ahyp="http://schemas.microsoft.com/office/drawing/2018/hyperlinkcolor" val="tx"/>
                  </a:ext>
                </a:extLst>
              </a:hlinkClick>
            </a:rPr>
            <a:t>Bucks County Community Foundation</a:t>
          </a:r>
          <a:endParaRPr lang="en-US" dirty="0">
            <a:solidFill>
              <a:srgbClr val="0070C0"/>
            </a:solidFill>
          </a:endParaRPr>
        </a:p>
      </dgm:t>
    </dgm:pt>
    <dgm:pt modelId="{409E23DB-68F4-4E26-ACF4-8CC145022461}" type="parTrans" cxnId="{C6788892-FF80-4976-B8C0-A0376B61574D}">
      <dgm:prSet/>
      <dgm:spPr/>
      <dgm:t>
        <a:bodyPr/>
        <a:lstStyle/>
        <a:p>
          <a:endParaRPr lang="en-US"/>
        </a:p>
      </dgm:t>
    </dgm:pt>
    <dgm:pt modelId="{C64A5680-4131-4AA6-A93B-EF718A1C0AE9}" type="sibTrans" cxnId="{C6788892-FF80-4976-B8C0-A0376B61574D}">
      <dgm:prSet/>
      <dgm:spPr/>
      <dgm:t>
        <a:bodyPr/>
        <a:lstStyle/>
        <a:p>
          <a:endParaRPr lang="en-US"/>
        </a:p>
      </dgm:t>
    </dgm:pt>
    <dgm:pt modelId="{9E57D7B0-ACE3-4FEE-A046-8C8F2D3B82E6}">
      <dgm:prSet/>
      <dgm:spPr/>
      <dgm:t>
        <a:bodyPr/>
        <a:lstStyle/>
        <a:p>
          <a:r>
            <a:rPr lang="en-US" b="1" dirty="0">
              <a:solidFill>
                <a:srgbClr val="008F00"/>
              </a:solidFill>
            </a:rPr>
            <a:t>6. </a:t>
          </a:r>
          <a:r>
            <a:rPr lang="en-US" dirty="0">
              <a:solidFill>
                <a:srgbClr val="0070C0"/>
              </a:solidFill>
              <a:hlinkClick xmlns:r="http://schemas.openxmlformats.org/officeDocument/2006/relationships" r:id="" action="ppaction://noaction">
                <a:extLst>
                  <a:ext uri="{A12FA001-AC4F-418D-AE19-62706E023703}">
                    <ahyp:hlinkClr xmlns:ahyp="http://schemas.microsoft.com/office/drawing/2018/hyperlinkcolor" val="tx"/>
                  </a:ext>
                </a:extLst>
              </a:hlinkClick>
            </a:rPr>
            <a:t>Hearst Foundations</a:t>
          </a:r>
          <a:endParaRPr lang="en-US" dirty="0">
            <a:solidFill>
              <a:srgbClr val="0070C0"/>
            </a:solidFill>
          </a:endParaRPr>
        </a:p>
      </dgm:t>
    </dgm:pt>
    <dgm:pt modelId="{CE5FE6F3-468E-4E2F-859A-B4131ABC6D55}" type="parTrans" cxnId="{62F5A2EC-ABB2-49B4-A4A4-30E47C1FFEEB}">
      <dgm:prSet/>
      <dgm:spPr/>
      <dgm:t>
        <a:bodyPr/>
        <a:lstStyle/>
        <a:p>
          <a:endParaRPr lang="en-US"/>
        </a:p>
      </dgm:t>
    </dgm:pt>
    <dgm:pt modelId="{C74F1B32-C7F1-4DFD-9EFE-5AD0B672742E}" type="sibTrans" cxnId="{62F5A2EC-ABB2-49B4-A4A4-30E47C1FFEEB}">
      <dgm:prSet/>
      <dgm:spPr/>
      <dgm:t>
        <a:bodyPr/>
        <a:lstStyle/>
        <a:p>
          <a:endParaRPr lang="en-US"/>
        </a:p>
      </dgm:t>
    </dgm:pt>
    <dgm:pt modelId="{99DE8C78-FE24-47DD-9F6C-B4B1FADB9959}">
      <dgm:prSet/>
      <dgm:spPr/>
      <dgm:t>
        <a:bodyPr/>
        <a:lstStyle/>
        <a:p>
          <a:r>
            <a:rPr lang="en-US" b="1" dirty="0">
              <a:solidFill>
                <a:srgbClr val="008F00"/>
              </a:solidFill>
            </a:rPr>
            <a:t>7. </a:t>
          </a:r>
          <a:r>
            <a:rPr lang="en-US" dirty="0">
              <a:solidFill>
                <a:srgbClr val="0070C0"/>
              </a:solidFill>
              <a:hlinkClick xmlns:r="http://schemas.openxmlformats.org/officeDocument/2006/relationships" r:id="" action="ppaction://noaction">
                <a:extLst>
                  <a:ext uri="{A12FA001-AC4F-418D-AE19-62706E023703}">
                    <ahyp:hlinkClr xmlns:ahyp="http://schemas.microsoft.com/office/drawing/2018/hyperlinkcolor" val="tx"/>
                  </a:ext>
                </a:extLst>
              </a:hlinkClick>
            </a:rPr>
            <a:t>PNC Foundation</a:t>
          </a:r>
          <a:endParaRPr lang="en-US" dirty="0">
            <a:solidFill>
              <a:srgbClr val="0070C0"/>
            </a:solidFill>
          </a:endParaRPr>
        </a:p>
      </dgm:t>
    </dgm:pt>
    <dgm:pt modelId="{2520B001-5442-463C-8EFB-4A99B4271CC3}" type="parTrans" cxnId="{8362B7B0-D094-499D-AA33-313E6A577829}">
      <dgm:prSet/>
      <dgm:spPr/>
      <dgm:t>
        <a:bodyPr/>
        <a:lstStyle/>
        <a:p>
          <a:endParaRPr lang="en-US"/>
        </a:p>
      </dgm:t>
    </dgm:pt>
    <dgm:pt modelId="{58C2CBB6-7680-40A2-8FBB-AC57AFB2A638}" type="sibTrans" cxnId="{8362B7B0-D094-499D-AA33-313E6A577829}">
      <dgm:prSet/>
      <dgm:spPr/>
      <dgm:t>
        <a:bodyPr/>
        <a:lstStyle/>
        <a:p>
          <a:endParaRPr lang="en-US"/>
        </a:p>
      </dgm:t>
    </dgm:pt>
    <dgm:pt modelId="{7FD1C120-1F76-4351-81AB-454860BCDED4}">
      <dgm:prSet/>
      <dgm:spPr/>
      <dgm:t>
        <a:bodyPr/>
        <a:lstStyle/>
        <a:p>
          <a:r>
            <a:rPr lang="en-US" b="1" dirty="0">
              <a:solidFill>
                <a:srgbClr val="008F00"/>
              </a:solidFill>
            </a:rPr>
            <a:t>8. </a:t>
          </a:r>
          <a:r>
            <a:rPr lang="en-US" dirty="0">
              <a:solidFill>
                <a:srgbClr val="0070C0"/>
              </a:solidFill>
              <a:hlinkClick xmlns:r="http://schemas.openxmlformats.org/officeDocument/2006/relationships" r:id="" action="ppaction://noaction">
                <a:extLst>
                  <a:ext uri="{A12FA001-AC4F-418D-AE19-62706E023703}">
                    <ahyp:hlinkClr xmlns:ahyp="http://schemas.microsoft.com/office/drawing/2018/hyperlinkcolor" val="tx"/>
                  </a:ext>
                </a:extLst>
              </a:hlinkClick>
            </a:rPr>
            <a:t>Stewart Huston Foundation Charitable Trust</a:t>
          </a:r>
          <a:endParaRPr lang="en-US" dirty="0">
            <a:solidFill>
              <a:srgbClr val="0070C0"/>
            </a:solidFill>
          </a:endParaRPr>
        </a:p>
      </dgm:t>
    </dgm:pt>
    <dgm:pt modelId="{D7F210BA-76A9-490C-AD33-F53093C56CE6}" type="parTrans" cxnId="{C199C1C2-DB62-4C35-AB74-37D6F1445FC6}">
      <dgm:prSet/>
      <dgm:spPr/>
      <dgm:t>
        <a:bodyPr/>
        <a:lstStyle/>
        <a:p>
          <a:endParaRPr lang="en-US"/>
        </a:p>
      </dgm:t>
    </dgm:pt>
    <dgm:pt modelId="{853E4AF5-B219-4726-95FC-FD2782372D64}" type="sibTrans" cxnId="{C199C1C2-DB62-4C35-AB74-37D6F1445FC6}">
      <dgm:prSet/>
      <dgm:spPr/>
      <dgm:t>
        <a:bodyPr/>
        <a:lstStyle/>
        <a:p>
          <a:endParaRPr lang="en-US"/>
        </a:p>
      </dgm:t>
    </dgm:pt>
    <dgm:pt modelId="{78EE6E2E-852E-47D0-9B65-B65CB8CCC9D9}">
      <dgm:prSet/>
      <dgm:spPr/>
      <dgm:t>
        <a:bodyPr/>
        <a:lstStyle/>
        <a:p>
          <a:r>
            <a:rPr lang="en-US" b="1" dirty="0">
              <a:solidFill>
                <a:srgbClr val="008F00"/>
              </a:solidFill>
            </a:rPr>
            <a:t>9. </a:t>
          </a:r>
          <a:r>
            <a:rPr lang="en-US" dirty="0">
              <a:solidFill>
                <a:srgbClr val="0070C0"/>
              </a:solidFill>
              <a:hlinkClick xmlns:r="http://schemas.openxmlformats.org/officeDocument/2006/relationships" r:id="" action="ppaction://noaction">
                <a:extLst>
                  <a:ext uri="{A12FA001-AC4F-418D-AE19-62706E023703}">
                    <ahyp:hlinkClr xmlns:ahyp="http://schemas.microsoft.com/office/drawing/2018/hyperlinkcolor" val="tx"/>
                  </a:ext>
                </a:extLst>
              </a:hlinkClick>
            </a:rPr>
            <a:t>Sidney Stern Memorial Trust</a:t>
          </a:r>
          <a:endParaRPr lang="en-US" dirty="0">
            <a:solidFill>
              <a:srgbClr val="0070C0"/>
            </a:solidFill>
          </a:endParaRPr>
        </a:p>
      </dgm:t>
    </dgm:pt>
    <dgm:pt modelId="{29B921FD-450D-4A27-8068-FEE8AB8CDA10}" type="parTrans" cxnId="{E1DD6265-D000-4F40-92FE-AC47639BC69C}">
      <dgm:prSet/>
      <dgm:spPr/>
      <dgm:t>
        <a:bodyPr/>
        <a:lstStyle/>
        <a:p>
          <a:endParaRPr lang="en-US"/>
        </a:p>
      </dgm:t>
    </dgm:pt>
    <dgm:pt modelId="{0F814181-D0FE-4730-8C49-17030556E049}" type="sibTrans" cxnId="{E1DD6265-D000-4F40-92FE-AC47639BC69C}">
      <dgm:prSet/>
      <dgm:spPr/>
      <dgm:t>
        <a:bodyPr/>
        <a:lstStyle/>
        <a:p>
          <a:endParaRPr lang="en-US"/>
        </a:p>
      </dgm:t>
    </dgm:pt>
    <dgm:pt modelId="{9A13FFFC-EA03-4175-9BE5-5DFF484AD2C8}">
      <dgm:prSet/>
      <dgm:spPr/>
      <dgm:t>
        <a:bodyPr/>
        <a:lstStyle/>
        <a:p>
          <a:r>
            <a:rPr lang="en-US" b="1" dirty="0">
              <a:solidFill>
                <a:srgbClr val="008F00"/>
              </a:solidFill>
            </a:rPr>
            <a:t>10. </a:t>
          </a:r>
          <a:r>
            <a:rPr lang="en-US" dirty="0">
              <a:solidFill>
                <a:srgbClr val="0070C0"/>
              </a:solidFill>
              <a:hlinkClick xmlns:r="http://schemas.openxmlformats.org/officeDocument/2006/relationships" r:id="" action="ppaction://noaction">
                <a:extLst>
                  <a:ext uri="{A12FA001-AC4F-418D-AE19-62706E023703}">
                    <ahyp:hlinkClr xmlns:ahyp="http://schemas.microsoft.com/office/drawing/2018/hyperlinkcolor" val="tx"/>
                  </a:ext>
                </a:extLst>
              </a:hlinkClick>
            </a:rPr>
            <a:t>True Inspiration Awards</a:t>
          </a:r>
          <a:endParaRPr lang="en-US" dirty="0">
            <a:solidFill>
              <a:srgbClr val="0070C0"/>
            </a:solidFill>
          </a:endParaRPr>
        </a:p>
      </dgm:t>
    </dgm:pt>
    <dgm:pt modelId="{197F2361-7404-44FD-A796-14710558486E}" type="parTrans" cxnId="{A0AE2161-3F9D-47A0-8AA9-47A4CE07873F}">
      <dgm:prSet/>
      <dgm:spPr/>
      <dgm:t>
        <a:bodyPr/>
        <a:lstStyle/>
        <a:p>
          <a:endParaRPr lang="en-US"/>
        </a:p>
      </dgm:t>
    </dgm:pt>
    <dgm:pt modelId="{D59A7E3B-C609-42FE-8B4F-DA8304484C0B}" type="sibTrans" cxnId="{A0AE2161-3F9D-47A0-8AA9-47A4CE07873F}">
      <dgm:prSet/>
      <dgm:spPr/>
      <dgm:t>
        <a:bodyPr/>
        <a:lstStyle/>
        <a:p>
          <a:endParaRPr lang="en-US"/>
        </a:p>
      </dgm:t>
    </dgm:pt>
    <dgm:pt modelId="{BE054424-32E1-4A9E-B708-77A94E687BFF}">
      <dgm:prSet/>
      <dgm:spPr/>
      <dgm:t>
        <a:bodyPr/>
        <a:lstStyle/>
        <a:p>
          <a:r>
            <a:rPr lang="en-US" b="1" dirty="0">
              <a:solidFill>
                <a:srgbClr val="008F00"/>
              </a:solidFill>
            </a:rPr>
            <a:t>11. </a:t>
          </a:r>
          <a:r>
            <a:rPr lang="en-US" dirty="0">
              <a:solidFill>
                <a:srgbClr val="0070C0"/>
              </a:solidFill>
              <a:hlinkClick xmlns:r="http://schemas.openxmlformats.org/officeDocument/2006/relationships" r:id="" action="ppaction://noaction">
                <a:extLst>
                  <a:ext uri="{A12FA001-AC4F-418D-AE19-62706E023703}">
                    <ahyp:hlinkClr xmlns:ahyp="http://schemas.microsoft.com/office/drawing/2018/hyperlinkcolor" val="tx"/>
                  </a:ext>
                </a:extLst>
              </a:hlinkClick>
            </a:rPr>
            <a:t>Eide Bailly </a:t>
          </a:r>
          <a:r>
            <a:rPr lang="en-US" dirty="0" err="1">
              <a:solidFill>
                <a:srgbClr val="0070C0"/>
              </a:solidFill>
              <a:hlinkClick xmlns:r="http://schemas.openxmlformats.org/officeDocument/2006/relationships" r:id="" action="ppaction://noaction">
                <a:extLst>
                  <a:ext uri="{A12FA001-AC4F-418D-AE19-62706E023703}">
                    <ahyp:hlinkClr xmlns:ahyp="http://schemas.microsoft.com/office/drawing/2018/hyperlinkcolor" val="tx"/>
                  </a:ext>
                </a:extLst>
              </a:hlinkClick>
            </a:rPr>
            <a:t>Resourcefullness</a:t>
          </a:r>
          <a:r>
            <a:rPr lang="en-US" dirty="0">
              <a:solidFill>
                <a:srgbClr val="0070C0"/>
              </a:solidFill>
              <a:hlinkClick xmlns:r="http://schemas.openxmlformats.org/officeDocument/2006/relationships" r:id="" action="ppaction://noaction">
                <a:extLst>
                  <a:ext uri="{A12FA001-AC4F-418D-AE19-62706E023703}">
                    <ahyp:hlinkClr xmlns:ahyp="http://schemas.microsoft.com/office/drawing/2018/hyperlinkcolor" val="tx"/>
                  </a:ext>
                </a:extLst>
              </a:hlinkClick>
            </a:rPr>
            <a:t> Award</a:t>
          </a:r>
          <a:endParaRPr lang="en-US" dirty="0">
            <a:solidFill>
              <a:srgbClr val="0070C0"/>
            </a:solidFill>
          </a:endParaRPr>
        </a:p>
      </dgm:t>
    </dgm:pt>
    <dgm:pt modelId="{3455AA9E-5995-4EA5-A2AA-F16B90DFB773}" type="parTrans" cxnId="{5BC9142E-CEF4-4C4D-B83C-BDDEF14C412A}">
      <dgm:prSet/>
      <dgm:spPr/>
      <dgm:t>
        <a:bodyPr/>
        <a:lstStyle/>
        <a:p>
          <a:endParaRPr lang="en-US"/>
        </a:p>
      </dgm:t>
    </dgm:pt>
    <dgm:pt modelId="{A34E6BA1-DF1C-4F5C-BFB1-9DC10E6879F7}" type="sibTrans" cxnId="{5BC9142E-CEF4-4C4D-B83C-BDDEF14C412A}">
      <dgm:prSet/>
      <dgm:spPr/>
      <dgm:t>
        <a:bodyPr/>
        <a:lstStyle/>
        <a:p>
          <a:endParaRPr lang="en-US"/>
        </a:p>
      </dgm:t>
    </dgm:pt>
    <dgm:pt modelId="{5DAC390D-0743-4C18-9E3C-6C6330B12B56}">
      <dgm:prSet/>
      <dgm:spPr/>
      <dgm:t>
        <a:bodyPr/>
        <a:lstStyle/>
        <a:p>
          <a:r>
            <a:rPr lang="en-US" b="1" dirty="0">
              <a:solidFill>
                <a:srgbClr val="008F00"/>
              </a:solidFill>
            </a:rPr>
            <a:t>12</a:t>
          </a:r>
          <a:r>
            <a:rPr lang="en-US" b="1" dirty="0">
              <a:solidFill>
                <a:srgbClr val="008F00"/>
              </a:solidFill>
              <a:hlinkClick xmlns:r="http://schemas.openxmlformats.org/officeDocument/2006/relationships" r:id="" action="ppaction://noaction"/>
            </a:rPr>
            <a:t>. </a:t>
          </a:r>
          <a:r>
            <a:rPr lang="en-US" dirty="0">
              <a:solidFill>
                <a:srgbClr val="0070C0"/>
              </a:solidFill>
              <a:hlinkClick xmlns:r="http://schemas.openxmlformats.org/officeDocument/2006/relationships" r:id="" action="ppaction://noaction">
                <a:extLst>
                  <a:ext uri="{A12FA001-AC4F-418D-AE19-62706E023703}">
                    <ahyp:hlinkClr xmlns:ahyp="http://schemas.microsoft.com/office/drawing/2018/hyperlinkcolor" val="tx"/>
                  </a:ext>
                </a:extLst>
              </a:hlinkClick>
            </a:rPr>
            <a:t>Wegmans</a:t>
          </a:r>
          <a:endParaRPr lang="en-US" dirty="0">
            <a:solidFill>
              <a:srgbClr val="0070C0"/>
            </a:solidFill>
          </a:endParaRPr>
        </a:p>
      </dgm:t>
    </dgm:pt>
    <dgm:pt modelId="{3327FA73-E9B6-4BF4-8988-8C44002D0607}" type="parTrans" cxnId="{302DDFD7-5954-49E1-BCA7-5F23D811231B}">
      <dgm:prSet/>
      <dgm:spPr/>
      <dgm:t>
        <a:bodyPr/>
        <a:lstStyle/>
        <a:p>
          <a:endParaRPr lang="en-US"/>
        </a:p>
      </dgm:t>
    </dgm:pt>
    <dgm:pt modelId="{3828F378-D5CB-47C8-89B0-60E0C738F7EE}" type="sibTrans" cxnId="{302DDFD7-5954-49E1-BCA7-5F23D811231B}">
      <dgm:prSet/>
      <dgm:spPr/>
      <dgm:t>
        <a:bodyPr/>
        <a:lstStyle/>
        <a:p>
          <a:endParaRPr lang="en-US"/>
        </a:p>
      </dgm:t>
    </dgm:pt>
    <dgm:pt modelId="{A47087CC-258C-4699-A512-5709A8DF67E2}">
      <dgm:prSet/>
      <dgm:spPr/>
      <dgm:t>
        <a:bodyPr/>
        <a:lstStyle/>
        <a:p>
          <a:r>
            <a:rPr lang="en-US" b="1" dirty="0">
              <a:solidFill>
                <a:srgbClr val="008F00"/>
              </a:solidFill>
            </a:rPr>
            <a:t>13. </a:t>
          </a:r>
          <a:r>
            <a:rPr lang="en-US" dirty="0">
              <a:solidFill>
                <a:srgbClr val="0070C0"/>
              </a:solidFill>
              <a:hlinkClick xmlns:r="http://schemas.openxmlformats.org/officeDocument/2006/relationships" r:id="" action="ppaction://noaction">
                <a:extLst>
                  <a:ext uri="{A12FA001-AC4F-418D-AE19-62706E023703}">
                    <ahyp:hlinkClr xmlns:ahyp="http://schemas.microsoft.com/office/drawing/2018/hyperlinkcolor" val="tx"/>
                  </a:ext>
                </a:extLst>
              </a:hlinkClick>
            </a:rPr>
            <a:t>Kimberton</a:t>
          </a:r>
          <a:endParaRPr lang="en-US" dirty="0">
            <a:solidFill>
              <a:srgbClr val="0070C0"/>
            </a:solidFill>
          </a:endParaRPr>
        </a:p>
      </dgm:t>
    </dgm:pt>
    <dgm:pt modelId="{A946C2AF-7CF9-47C2-A5DC-B83C8000CB87}" type="parTrans" cxnId="{DF91E862-5905-43BD-AA0B-0CFF84E1A9AA}">
      <dgm:prSet/>
      <dgm:spPr/>
      <dgm:t>
        <a:bodyPr/>
        <a:lstStyle/>
        <a:p>
          <a:endParaRPr lang="en-US"/>
        </a:p>
      </dgm:t>
    </dgm:pt>
    <dgm:pt modelId="{08DE98AC-56CB-4572-AAC7-3139781C072B}" type="sibTrans" cxnId="{DF91E862-5905-43BD-AA0B-0CFF84E1A9AA}">
      <dgm:prSet/>
      <dgm:spPr/>
      <dgm:t>
        <a:bodyPr/>
        <a:lstStyle/>
        <a:p>
          <a:endParaRPr lang="en-US"/>
        </a:p>
      </dgm:t>
    </dgm:pt>
    <dgm:pt modelId="{D0952FB9-3F94-214F-8A40-0C14D51EC7F3}" type="pres">
      <dgm:prSet presAssocID="{30583D1F-BD77-4811-AEED-302331A7D58B}" presName="vert0" presStyleCnt="0">
        <dgm:presLayoutVars>
          <dgm:dir/>
          <dgm:animOne val="branch"/>
          <dgm:animLvl val="lvl"/>
        </dgm:presLayoutVars>
      </dgm:prSet>
      <dgm:spPr/>
    </dgm:pt>
    <dgm:pt modelId="{D49D321E-7482-A447-B39E-DDE41DEFDEEC}" type="pres">
      <dgm:prSet presAssocID="{302397F0-0C20-4820-92FA-DAD55CB4DDD3}" presName="thickLine" presStyleLbl="alignNode1" presStyleIdx="0" presStyleCnt="13"/>
      <dgm:spPr/>
    </dgm:pt>
    <dgm:pt modelId="{AFAEDE22-4234-8A4A-AEA7-B67BE34069D9}" type="pres">
      <dgm:prSet presAssocID="{302397F0-0C20-4820-92FA-DAD55CB4DDD3}" presName="horz1" presStyleCnt="0"/>
      <dgm:spPr/>
    </dgm:pt>
    <dgm:pt modelId="{C1D17D5A-AC80-2B4E-B4DC-9843F486FA99}" type="pres">
      <dgm:prSet presAssocID="{302397F0-0C20-4820-92FA-DAD55CB4DDD3}" presName="tx1" presStyleLbl="revTx" presStyleIdx="0" presStyleCnt="13"/>
      <dgm:spPr/>
    </dgm:pt>
    <dgm:pt modelId="{61CF0130-444A-7449-B278-18BD093DB464}" type="pres">
      <dgm:prSet presAssocID="{302397F0-0C20-4820-92FA-DAD55CB4DDD3}" presName="vert1" presStyleCnt="0"/>
      <dgm:spPr/>
    </dgm:pt>
    <dgm:pt modelId="{E7092005-4E1B-D847-8DCA-987B6F2D0A8A}" type="pres">
      <dgm:prSet presAssocID="{B46E13B9-E8A4-43D1-918D-431D1015ED3B}" presName="thickLine" presStyleLbl="alignNode1" presStyleIdx="1" presStyleCnt="13"/>
      <dgm:spPr/>
    </dgm:pt>
    <dgm:pt modelId="{4057F147-1E78-BA46-B6D5-110E1C0E01B7}" type="pres">
      <dgm:prSet presAssocID="{B46E13B9-E8A4-43D1-918D-431D1015ED3B}" presName="horz1" presStyleCnt="0"/>
      <dgm:spPr/>
    </dgm:pt>
    <dgm:pt modelId="{2531814B-ABF1-8345-9104-D0ED9D4F6C44}" type="pres">
      <dgm:prSet presAssocID="{B46E13B9-E8A4-43D1-918D-431D1015ED3B}" presName="tx1" presStyleLbl="revTx" presStyleIdx="1" presStyleCnt="13"/>
      <dgm:spPr/>
    </dgm:pt>
    <dgm:pt modelId="{DECDDD45-B1F3-B74B-B93E-9D32198CF0E8}" type="pres">
      <dgm:prSet presAssocID="{B46E13B9-E8A4-43D1-918D-431D1015ED3B}" presName="vert1" presStyleCnt="0"/>
      <dgm:spPr/>
    </dgm:pt>
    <dgm:pt modelId="{86A653F3-D00A-CF46-94EA-687E4CDF9501}" type="pres">
      <dgm:prSet presAssocID="{19ACD4A0-F1DB-49D8-8B2F-E429D7C402F4}" presName="thickLine" presStyleLbl="alignNode1" presStyleIdx="2" presStyleCnt="13"/>
      <dgm:spPr/>
    </dgm:pt>
    <dgm:pt modelId="{025811D6-CB9A-3749-8D33-1D91FAD63EED}" type="pres">
      <dgm:prSet presAssocID="{19ACD4A0-F1DB-49D8-8B2F-E429D7C402F4}" presName="horz1" presStyleCnt="0"/>
      <dgm:spPr/>
    </dgm:pt>
    <dgm:pt modelId="{44260D1B-18C5-0E4F-A269-386FF434F115}" type="pres">
      <dgm:prSet presAssocID="{19ACD4A0-F1DB-49D8-8B2F-E429D7C402F4}" presName="tx1" presStyleLbl="revTx" presStyleIdx="2" presStyleCnt="13"/>
      <dgm:spPr/>
    </dgm:pt>
    <dgm:pt modelId="{F6B77AB8-7F65-D74D-ADA5-C1A0DB0B9881}" type="pres">
      <dgm:prSet presAssocID="{19ACD4A0-F1DB-49D8-8B2F-E429D7C402F4}" presName="vert1" presStyleCnt="0"/>
      <dgm:spPr/>
    </dgm:pt>
    <dgm:pt modelId="{D75BB6D7-1D63-0444-93C9-1C367ECBBC45}" type="pres">
      <dgm:prSet presAssocID="{9EC387E1-07E2-4367-849C-B453D3970513}" presName="thickLine" presStyleLbl="alignNode1" presStyleIdx="3" presStyleCnt="13"/>
      <dgm:spPr/>
    </dgm:pt>
    <dgm:pt modelId="{E55310DA-4829-8A4C-9EBA-B4720C24F2A3}" type="pres">
      <dgm:prSet presAssocID="{9EC387E1-07E2-4367-849C-B453D3970513}" presName="horz1" presStyleCnt="0"/>
      <dgm:spPr/>
    </dgm:pt>
    <dgm:pt modelId="{B2D690AC-5EB3-7B45-8F89-20C30E9DC412}" type="pres">
      <dgm:prSet presAssocID="{9EC387E1-07E2-4367-849C-B453D3970513}" presName="tx1" presStyleLbl="revTx" presStyleIdx="3" presStyleCnt="13"/>
      <dgm:spPr/>
    </dgm:pt>
    <dgm:pt modelId="{8959C4DD-4881-FE46-90CB-CDCB0658992B}" type="pres">
      <dgm:prSet presAssocID="{9EC387E1-07E2-4367-849C-B453D3970513}" presName="vert1" presStyleCnt="0"/>
      <dgm:spPr/>
    </dgm:pt>
    <dgm:pt modelId="{3679A892-6636-EA4B-B604-B85826AD2B78}" type="pres">
      <dgm:prSet presAssocID="{1E55AE7E-ED95-4726-9E4A-3966616152AD}" presName="thickLine" presStyleLbl="alignNode1" presStyleIdx="4" presStyleCnt="13"/>
      <dgm:spPr/>
    </dgm:pt>
    <dgm:pt modelId="{FF5459F7-2055-C842-8E55-FEDE389201F1}" type="pres">
      <dgm:prSet presAssocID="{1E55AE7E-ED95-4726-9E4A-3966616152AD}" presName="horz1" presStyleCnt="0"/>
      <dgm:spPr/>
    </dgm:pt>
    <dgm:pt modelId="{D3FF1010-F31A-E845-806E-8FF22531A4DA}" type="pres">
      <dgm:prSet presAssocID="{1E55AE7E-ED95-4726-9E4A-3966616152AD}" presName="tx1" presStyleLbl="revTx" presStyleIdx="4" presStyleCnt="13"/>
      <dgm:spPr/>
    </dgm:pt>
    <dgm:pt modelId="{B6FEF479-9B61-AE46-BC3E-BF81B1C2A37E}" type="pres">
      <dgm:prSet presAssocID="{1E55AE7E-ED95-4726-9E4A-3966616152AD}" presName="vert1" presStyleCnt="0"/>
      <dgm:spPr/>
    </dgm:pt>
    <dgm:pt modelId="{E8F50D7B-8C12-A741-AF21-73B126EE926C}" type="pres">
      <dgm:prSet presAssocID="{9E57D7B0-ACE3-4FEE-A046-8C8F2D3B82E6}" presName="thickLine" presStyleLbl="alignNode1" presStyleIdx="5" presStyleCnt="13"/>
      <dgm:spPr/>
    </dgm:pt>
    <dgm:pt modelId="{1BC0055D-1D6F-394F-A5F3-B2F68A4DC553}" type="pres">
      <dgm:prSet presAssocID="{9E57D7B0-ACE3-4FEE-A046-8C8F2D3B82E6}" presName="horz1" presStyleCnt="0"/>
      <dgm:spPr/>
    </dgm:pt>
    <dgm:pt modelId="{2F581B9B-D7E4-7549-9A1A-A81833F30229}" type="pres">
      <dgm:prSet presAssocID="{9E57D7B0-ACE3-4FEE-A046-8C8F2D3B82E6}" presName="tx1" presStyleLbl="revTx" presStyleIdx="5" presStyleCnt="13"/>
      <dgm:spPr/>
    </dgm:pt>
    <dgm:pt modelId="{B15C8505-24E1-204F-A8A0-EB0BF6D1C4E4}" type="pres">
      <dgm:prSet presAssocID="{9E57D7B0-ACE3-4FEE-A046-8C8F2D3B82E6}" presName="vert1" presStyleCnt="0"/>
      <dgm:spPr/>
    </dgm:pt>
    <dgm:pt modelId="{96896FE2-270B-3149-9814-05EE509BF4BF}" type="pres">
      <dgm:prSet presAssocID="{99DE8C78-FE24-47DD-9F6C-B4B1FADB9959}" presName="thickLine" presStyleLbl="alignNode1" presStyleIdx="6" presStyleCnt="13"/>
      <dgm:spPr/>
    </dgm:pt>
    <dgm:pt modelId="{EDFC68F1-C13C-8F4C-A152-9FAD3DA1A402}" type="pres">
      <dgm:prSet presAssocID="{99DE8C78-FE24-47DD-9F6C-B4B1FADB9959}" presName="horz1" presStyleCnt="0"/>
      <dgm:spPr/>
    </dgm:pt>
    <dgm:pt modelId="{549B06FF-74CB-FF4E-AC1D-6E66EEC9481E}" type="pres">
      <dgm:prSet presAssocID="{99DE8C78-FE24-47DD-9F6C-B4B1FADB9959}" presName="tx1" presStyleLbl="revTx" presStyleIdx="6" presStyleCnt="13"/>
      <dgm:spPr/>
    </dgm:pt>
    <dgm:pt modelId="{5A298290-5FA3-6B41-A9E4-C0ED8A4E5223}" type="pres">
      <dgm:prSet presAssocID="{99DE8C78-FE24-47DD-9F6C-B4B1FADB9959}" presName="vert1" presStyleCnt="0"/>
      <dgm:spPr/>
    </dgm:pt>
    <dgm:pt modelId="{7501FECC-13AA-1545-8A4C-5ABD1187FF24}" type="pres">
      <dgm:prSet presAssocID="{7FD1C120-1F76-4351-81AB-454860BCDED4}" presName="thickLine" presStyleLbl="alignNode1" presStyleIdx="7" presStyleCnt="13"/>
      <dgm:spPr/>
    </dgm:pt>
    <dgm:pt modelId="{DCA5F74B-27AA-A64A-A606-969643D3A5E2}" type="pres">
      <dgm:prSet presAssocID="{7FD1C120-1F76-4351-81AB-454860BCDED4}" presName="horz1" presStyleCnt="0"/>
      <dgm:spPr/>
    </dgm:pt>
    <dgm:pt modelId="{C6DC5B55-1864-AB4C-B097-E7861CD81EB2}" type="pres">
      <dgm:prSet presAssocID="{7FD1C120-1F76-4351-81AB-454860BCDED4}" presName="tx1" presStyleLbl="revTx" presStyleIdx="7" presStyleCnt="13"/>
      <dgm:spPr/>
    </dgm:pt>
    <dgm:pt modelId="{637C22C0-12D5-A84B-9C92-EE61EEEBFA8C}" type="pres">
      <dgm:prSet presAssocID="{7FD1C120-1F76-4351-81AB-454860BCDED4}" presName="vert1" presStyleCnt="0"/>
      <dgm:spPr/>
    </dgm:pt>
    <dgm:pt modelId="{2EB61508-628B-FD49-9CBC-A04E6A60443C}" type="pres">
      <dgm:prSet presAssocID="{78EE6E2E-852E-47D0-9B65-B65CB8CCC9D9}" presName="thickLine" presStyleLbl="alignNode1" presStyleIdx="8" presStyleCnt="13"/>
      <dgm:spPr/>
    </dgm:pt>
    <dgm:pt modelId="{059A7CA2-9186-E543-AA1A-A648BE6638E6}" type="pres">
      <dgm:prSet presAssocID="{78EE6E2E-852E-47D0-9B65-B65CB8CCC9D9}" presName="horz1" presStyleCnt="0"/>
      <dgm:spPr/>
    </dgm:pt>
    <dgm:pt modelId="{479FD121-A9BA-1440-B0FA-E4D03BE59878}" type="pres">
      <dgm:prSet presAssocID="{78EE6E2E-852E-47D0-9B65-B65CB8CCC9D9}" presName="tx1" presStyleLbl="revTx" presStyleIdx="8" presStyleCnt="13"/>
      <dgm:spPr/>
    </dgm:pt>
    <dgm:pt modelId="{86DBBF4D-7719-A84F-A816-6B0F9043B659}" type="pres">
      <dgm:prSet presAssocID="{78EE6E2E-852E-47D0-9B65-B65CB8CCC9D9}" presName="vert1" presStyleCnt="0"/>
      <dgm:spPr/>
    </dgm:pt>
    <dgm:pt modelId="{4FC5B60D-7621-9646-9F5B-068D5338EDAB}" type="pres">
      <dgm:prSet presAssocID="{9A13FFFC-EA03-4175-9BE5-5DFF484AD2C8}" presName="thickLine" presStyleLbl="alignNode1" presStyleIdx="9" presStyleCnt="13"/>
      <dgm:spPr/>
    </dgm:pt>
    <dgm:pt modelId="{FEAEFCCC-0FF2-614D-9680-CBF71006C1B9}" type="pres">
      <dgm:prSet presAssocID="{9A13FFFC-EA03-4175-9BE5-5DFF484AD2C8}" presName="horz1" presStyleCnt="0"/>
      <dgm:spPr/>
    </dgm:pt>
    <dgm:pt modelId="{64D0C961-9CC1-404A-A29A-5A96B376DF4C}" type="pres">
      <dgm:prSet presAssocID="{9A13FFFC-EA03-4175-9BE5-5DFF484AD2C8}" presName="tx1" presStyleLbl="revTx" presStyleIdx="9" presStyleCnt="13"/>
      <dgm:spPr/>
    </dgm:pt>
    <dgm:pt modelId="{17BEBB7F-A33D-AA4C-8B43-1D6ECCDD5120}" type="pres">
      <dgm:prSet presAssocID="{9A13FFFC-EA03-4175-9BE5-5DFF484AD2C8}" presName="vert1" presStyleCnt="0"/>
      <dgm:spPr/>
    </dgm:pt>
    <dgm:pt modelId="{4CD3954B-3EFB-064F-919C-725F9D14F1C0}" type="pres">
      <dgm:prSet presAssocID="{BE054424-32E1-4A9E-B708-77A94E687BFF}" presName="thickLine" presStyleLbl="alignNode1" presStyleIdx="10" presStyleCnt="13"/>
      <dgm:spPr/>
    </dgm:pt>
    <dgm:pt modelId="{314BFC43-2839-A044-8EBA-F5F726E2B9E5}" type="pres">
      <dgm:prSet presAssocID="{BE054424-32E1-4A9E-B708-77A94E687BFF}" presName="horz1" presStyleCnt="0"/>
      <dgm:spPr/>
    </dgm:pt>
    <dgm:pt modelId="{A283511A-9494-F543-8517-E5A2F5785E74}" type="pres">
      <dgm:prSet presAssocID="{BE054424-32E1-4A9E-B708-77A94E687BFF}" presName="tx1" presStyleLbl="revTx" presStyleIdx="10" presStyleCnt="13"/>
      <dgm:spPr/>
    </dgm:pt>
    <dgm:pt modelId="{275B2E45-BBA1-DA4C-BA9D-EB82C606C21D}" type="pres">
      <dgm:prSet presAssocID="{BE054424-32E1-4A9E-B708-77A94E687BFF}" presName="vert1" presStyleCnt="0"/>
      <dgm:spPr/>
    </dgm:pt>
    <dgm:pt modelId="{5AB78E8F-2027-724F-B9CD-3EBA2300B797}" type="pres">
      <dgm:prSet presAssocID="{5DAC390D-0743-4C18-9E3C-6C6330B12B56}" presName="thickLine" presStyleLbl="alignNode1" presStyleIdx="11" presStyleCnt="13"/>
      <dgm:spPr/>
    </dgm:pt>
    <dgm:pt modelId="{2AE023B5-8D53-0F45-9C35-5FFCA9605795}" type="pres">
      <dgm:prSet presAssocID="{5DAC390D-0743-4C18-9E3C-6C6330B12B56}" presName="horz1" presStyleCnt="0"/>
      <dgm:spPr/>
    </dgm:pt>
    <dgm:pt modelId="{A28126B6-C71D-714F-89CE-E05937FF8205}" type="pres">
      <dgm:prSet presAssocID="{5DAC390D-0743-4C18-9E3C-6C6330B12B56}" presName="tx1" presStyleLbl="revTx" presStyleIdx="11" presStyleCnt="13"/>
      <dgm:spPr/>
    </dgm:pt>
    <dgm:pt modelId="{1CF40E7F-F336-914F-B02D-883ADE204659}" type="pres">
      <dgm:prSet presAssocID="{5DAC390D-0743-4C18-9E3C-6C6330B12B56}" presName="vert1" presStyleCnt="0"/>
      <dgm:spPr/>
    </dgm:pt>
    <dgm:pt modelId="{8F6737D7-73E1-0148-9075-081F61662E30}" type="pres">
      <dgm:prSet presAssocID="{A47087CC-258C-4699-A512-5709A8DF67E2}" presName="thickLine" presStyleLbl="alignNode1" presStyleIdx="12" presStyleCnt="13"/>
      <dgm:spPr/>
    </dgm:pt>
    <dgm:pt modelId="{4880541B-295A-0C46-BB76-C1F1889DBFBA}" type="pres">
      <dgm:prSet presAssocID="{A47087CC-258C-4699-A512-5709A8DF67E2}" presName="horz1" presStyleCnt="0"/>
      <dgm:spPr/>
    </dgm:pt>
    <dgm:pt modelId="{BF028EAE-558B-A445-BDC7-08B6B08B3749}" type="pres">
      <dgm:prSet presAssocID="{A47087CC-258C-4699-A512-5709A8DF67E2}" presName="tx1" presStyleLbl="revTx" presStyleIdx="12" presStyleCnt="13"/>
      <dgm:spPr/>
    </dgm:pt>
    <dgm:pt modelId="{6135EF69-B5D6-FC47-A600-C1BFA1235FB1}" type="pres">
      <dgm:prSet presAssocID="{A47087CC-258C-4699-A512-5709A8DF67E2}" presName="vert1" presStyleCnt="0"/>
      <dgm:spPr/>
    </dgm:pt>
  </dgm:ptLst>
  <dgm:cxnLst>
    <dgm:cxn modelId="{0984FA00-16E0-3049-8BE2-924EA3D119FF}" type="presOf" srcId="{5DAC390D-0743-4C18-9E3C-6C6330B12B56}" destId="{A28126B6-C71D-714F-89CE-E05937FF8205}" srcOrd="0" destOrd="0" presId="urn:microsoft.com/office/officeart/2008/layout/LinedList"/>
    <dgm:cxn modelId="{A570FC1A-09B0-5740-8ECE-AB60FE7DCE97}" type="presOf" srcId="{B46E13B9-E8A4-43D1-918D-431D1015ED3B}" destId="{2531814B-ABF1-8345-9104-D0ED9D4F6C44}" srcOrd="0" destOrd="0" presId="urn:microsoft.com/office/officeart/2008/layout/LinedList"/>
    <dgm:cxn modelId="{C0A5551C-F57A-7443-88C8-52F5CFDA1318}" type="presOf" srcId="{78EE6E2E-852E-47D0-9B65-B65CB8CCC9D9}" destId="{479FD121-A9BA-1440-B0FA-E4D03BE59878}" srcOrd="0" destOrd="0" presId="urn:microsoft.com/office/officeart/2008/layout/LinedList"/>
    <dgm:cxn modelId="{E932331E-3CB1-354F-AE49-4DF9B216A174}" type="presOf" srcId="{19ACD4A0-F1DB-49D8-8B2F-E429D7C402F4}" destId="{44260D1B-18C5-0E4F-A269-386FF434F115}" srcOrd="0" destOrd="0" presId="urn:microsoft.com/office/officeart/2008/layout/LinedList"/>
    <dgm:cxn modelId="{2734CE2C-56CD-8343-970E-F96B56A831B2}" type="presOf" srcId="{30583D1F-BD77-4811-AEED-302331A7D58B}" destId="{D0952FB9-3F94-214F-8A40-0C14D51EC7F3}" srcOrd="0" destOrd="0" presId="urn:microsoft.com/office/officeart/2008/layout/LinedList"/>
    <dgm:cxn modelId="{5BC9142E-CEF4-4C4D-B83C-BDDEF14C412A}" srcId="{30583D1F-BD77-4811-AEED-302331A7D58B}" destId="{BE054424-32E1-4A9E-B708-77A94E687BFF}" srcOrd="10" destOrd="0" parTransId="{3455AA9E-5995-4EA5-A2AA-F16B90DFB773}" sibTransId="{A34E6BA1-DF1C-4F5C-BFB1-9DC10E6879F7}"/>
    <dgm:cxn modelId="{F183453F-CA8D-6D4E-8729-788E23633122}" type="presOf" srcId="{302397F0-0C20-4820-92FA-DAD55CB4DDD3}" destId="{C1D17D5A-AC80-2B4E-B4DC-9843F486FA99}" srcOrd="0" destOrd="0" presId="urn:microsoft.com/office/officeart/2008/layout/LinedList"/>
    <dgm:cxn modelId="{A0AE2161-3F9D-47A0-8AA9-47A4CE07873F}" srcId="{30583D1F-BD77-4811-AEED-302331A7D58B}" destId="{9A13FFFC-EA03-4175-9BE5-5DFF484AD2C8}" srcOrd="9" destOrd="0" parTransId="{197F2361-7404-44FD-A796-14710558486E}" sibTransId="{D59A7E3B-C609-42FE-8B4F-DA8304484C0B}"/>
    <dgm:cxn modelId="{DF91E862-5905-43BD-AA0B-0CFF84E1A9AA}" srcId="{30583D1F-BD77-4811-AEED-302331A7D58B}" destId="{A47087CC-258C-4699-A512-5709A8DF67E2}" srcOrd="12" destOrd="0" parTransId="{A946C2AF-7CF9-47C2-A5DC-B83C8000CB87}" sibTransId="{08DE98AC-56CB-4572-AAC7-3139781C072B}"/>
    <dgm:cxn modelId="{0F37AF63-8BA6-3C4E-9F2F-5A93D51E4C0A}" type="presOf" srcId="{9E57D7B0-ACE3-4FEE-A046-8C8F2D3B82E6}" destId="{2F581B9B-D7E4-7549-9A1A-A81833F30229}" srcOrd="0" destOrd="0" presId="urn:microsoft.com/office/officeart/2008/layout/LinedList"/>
    <dgm:cxn modelId="{E1DD6265-D000-4F40-92FE-AC47639BC69C}" srcId="{30583D1F-BD77-4811-AEED-302331A7D58B}" destId="{78EE6E2E-852E-47D0-9B65-B65CB8CCC9D9}" srcOrd="8" destOrd="0" parTransId="{29B921FD-450D-4A27-8068-FEE8AB8CDA10}" sibTransId="{0F814181-D0FE-4730-8C49-17030556E049}"/>
    <dgm:cxn modelId="{ED3A0866-5C00-184D-8B85-E24D0B2E635B}" type="presOf" srcId="{99DE8C78-FE24-47DD-9F6C-B4B1FADB9959}" destId="{549B06FF-74CB-FF4E-AC1D-6E66EEC9481E}" srcOrd="0" destOrd="0" presId="urn:microsoft.com/office/officeart/2008/layout/LinedList"/>
    <dgm:cxn modelId="{CE3F2474-FF1C-4743-B9F1-64D9111CBC66}" type="presOf" srcId="{7FD1C120-1F76-4351-81AB-454860BCDED4}" destId="{C6DC5B55-1864-AB4C-B097-E7861CD81EB2}" srcOrd="0" destOrd="0" presId="urn:microsoft.com/office/officeart/2008/layout/LinedList"/>
    <dgm:cxn modelId="{A907D282-E56E-45C9-B329-5E055BD9FD86}" srcId="{30583D1F-BD77-4811-AEED-302331A7D58B}" destId="{19ACD4A0-F1DB-49D8-8B2F-E429D7C402F4}" srcOrd="2" destOrd="0" parTransId="{99EE8E96-701E-4923-A3F9-E9CB34409A51}" sibTransId="{68ED0E93-B90A-4AC2-ABFE-A99D97751FCE}"/>
    <dgm:cxn modelId="{78E72C90-37BF-436A-B2F9-8050733DAEEE}" srcId="{30583D1F-BD77-4811-AEED-302331A7D58B}" destId="{B46E13B9-E8A4-43D1-918D-431D1015ED3B}" srcOrd="1" destOrd="0" parTransId="{6F5C90AF-6FC7-4A3D-A41E-80826EB1DBB0}" sibTransId="{5ED1EFC5-E880-40EC-8689-778D6A6A1264}"/>
    <dgm:cxn modelId="{C6788892-FF80-4976-B8C0-A0376B61574D}" srcId="{30583D1F-BD77-4811-AEED-302331A7D58B}" destId="{1E55AE7E-ED95-4726-9E4A-3966616152AD}" srcOrd="4" destOrd="0" parTransId="{409E23DB-68F4-4E26-ACF4-8CC145022461}" sibTransId="{C64A5680-4131-4AA6-A93B-EF718A1C0AE9}"/>
    <dgm:cxn modelId="{9B04D996-23C1-0345-8EF1-6FAD82C6C1F0}" type="presOf" srcId="{BE054424-32E1-4A9E-B708-77A94E687BFF}" destId="{A283511A-9494-F543-8517-E5A2F5785E74}" srcOrd="0" destOrd="0" presId="urn:microsoft.com/office/officeart/2008/layout/LinedList"/>
    <dgm:cxn modelId="{790CDB9F-6C9B-41F1-9427-FE48E619B2B0}" srcId="{30583D1F-BD77-4811-AEED-302331A7D58B}" destId="{302397F0-0C20-4820-92FA-DAD55CB4DDD3}" srcOrd="0" destOrd="0" parTransId="{B6A67A2F-C303-4C13-950C-D944A3335DA9}" sibTransId="{4B019C14-FBB2-464F-871E-BC6A14B79CC6}"/>
    <dgm:cxn modelId="{104F05AF-68CC-9542-816E-6EFFA7E3C3C1}" type="presOf" srcId="{9A13FFFC-EA03-4175-9BE5-5DFF484AD2C8}" destId="{64D0C961-9CC1-404A-A29A-5A96B376DF4C}" srcOrd="0" destOrd="0" presId="urn:microsoft.com/office/officeart/2008/layout/LinedList"/>
    <dgm:cxn modelId="{8362B7B0-D094-499D-AA33-313E6A577829}" srcId="{30583D1F-BD77-4811-AEED-302331A7D58B}" destId="{99DE8C78-FE24-47DD-9F6C-B4B1FADB9959}" srcOrd="6" destOrd="0" parTransId="{2520B001-5442-463C-8EFB-4A99B4271CC3}" sibTransId="{58C2CBB6-7680-40A2-8FBB-AC57AFB2A638}"/>
    <dgm:cxn modelId="{A42BDDB8-98C3-5148-ADAB-175E0E04FE77}" type="presOf" srcId="{9EC387E1-07E2-4367-849C-B453D3970513}" destId="{B2D690AC-5EB3-7B45-8F89-20C30E9DC412}" srcOrd="0" destOrd="0" presId="urn:microsoft.com/office/officeart/2008/layout/LinedList"/>
    <dgm:cxn modelId="{C199C1C2-DB62-4C35-AB74-37D6F1445FC6}" srcId="{30583D1F-BD77-4811-AEED-302331A7D58B}" destId="{7FD1C120-1F76-4351-81AB-454860BCDED4}" srcOrd="7" destOrd="0" parTransId="{D7F210BA-76A9-490C-AD33-F53093C56CE6}" sibTransId="{853E4AF5-B219-4726-95FC-FD2782372D64}"/>
    <dgm:cxn modelId="{1CD2EDCC-AD60-4AED-A840-9349A737F1A7}" srcId="{30583D1F-BD77-4811-AEED-302331A7D58B}" destId="{9EC387E1-07E2-4367-849C-B453D3970513}" srcOrd="3" destOrd="0" parTransId="{BC993702-F6E7-4E07-9F77-408036D1EB74}" sibTransId="{0FFB14AD-97DA-4CA8-BA0A-89066749185B}"/>
    <dgm:cxn modelId="{AB320CD3-0CB2-5948-938A-9F1D709C315A}" type="presOf" srcId="{A47087CC-258C-4699-A512-5709A8DF67E2}" destId="{BF028EAE-558B-A445-BDC7-08B6B08B3749}" srcOrd="0" destOrd="0" presId="urn:microsoft.com/office/officeart/2008/layout/LinedList"/>
    <dgm:cxn modelId="{302DDFD7-5954-49E1-BCA7-5F23D811231B}" srcId="{30583D1F-BD77-4811-AEED-302331A7D58B}" destId="{5DAC390D-0743-4C18-9E3C-6C6330B12B56}" srcOrd="11" destOrd="0" parTransId="{3327FA73-E9B6-4BF4-8988-8C44002D0607}" sibTransId="{3828F378-D5CB-47C8-89B0-60E0C738F7EE}"/>
    <dgm:cxn modelId="{91DADADE-06B2-C94B-9223-C7D8F5969B00}" type="presOf" srcId="{1E55AE7E-ED95-4726-9E4A-3966616152AD}" destId="{D3FF1010-F31A-E845-806E-8FF22531A4DA}" srcOrd="0" destOrd="0" presId="urn:microsoft.com/office/officeart/2008/layout/LinedList"/>
    <dgm:cxn modelId="{62F5A2EC-ABB2-49B4-A4A4-30E47C1FFEEB}" srcId="{30583D1F-BD77-4811-AEED-302331A7D58B}" destId="{9E57D7B0-ACE3-4FEE-A046-8C8F2D3B82E6}" srcOrd="5" destOrd="0" parTransId="{CE5FE6F3-468E-4E2F-859A-B4131ABC6D55}" sibTransId="{C74F1B32-C7F1-4DFD-9EFE-5AD0B672742E}"/>
    <dgm:cxn modelId="{9A38F593-1A5E-6A4B-B325-102F53446E11}" type="presParOf" srcId="{D0952FB9-3F94-214F-8A40-0C14D51EC7F3}" destId="{D49D321E-7482-A447-B39E-DDE41DEFDEEC}" srcOrd="0" destOrd="0" presId="urn:microsoft.com/office/officeart/2008/layout/LinedList"/>
    <dgm:cxn modelId="{9D79CE84-1EAA-5044-92F2-89A4448CD541}" type="presParOf" srcId="{D0952FB9-3F94-214F-8A40-0C14D51EC7F3}" destId="{AFAEDE22-4234-8A4A-AEA7-B67BE34069D9}" srcOrd="1" destOrd="0" presId="urn:microsoft.com/office/officeart/2008/layout/LinedList"/>
    <dgm:cxn modelId="{C79D903A-F8F8-064C-9A91-7EAE42B2D236}" type="presParOf" srcId="{AFAEDE22-4234-8A4A-AEA7-B67BE34069D9}" destId="{C1D17D5A-AC80-2B4E-B4DC-9843F486FA99}" srcOrd="0" destOrd="0" presId="urn:microsoft.com/office/officeart/2008/layout/LinedList"/>
    <dgm:cxn modelId="{C0E3B5D9-979A-F544-88A1-A1079FE4E596}" type="presParOf" srcId="{AFAEDE22-4234-8A4A-AEA7-B67BE34069D9}" destId="{61CF0130-444A-7449-B278-18BD093DB464}" srcOrd="1" destOrd="0" presId="urn:microsoft.com/office/officeart/2008/layout/LinedList"/>
    <dgm:cxn modelId="{E820E5C2-9F04-EC4E-8D6F-58D966400256}" type="presParOf" srcId="{D0952FB9-3F94-214F-8A40-0C14D51EC7F3}" destId="{E7092005-4E1B-D847-8DCA-987B6F2D0A8A}" srcOrd="2" destOrd="0" presId="urn:microsoft.com/office/officeart/2008/layout/LinedList"/>
    <dgm:cxn modelId="{9AE1BBF3-5653-9F40-A1A0-9D94AE6937C5}" type="presParOf" srcId="{D0952FB9-3F94-214F-8A40-0C14D51EC7F3}" destId="{4057F147-1E78-BA46-B6D5-110E1C0E01B7}" srcOrd="3" destOrd="0" presId="urn:microsoft.com/office/officeart/2008/layout/LinedList"/>
    <dgm:cxn modelId="{AE04B16B-ED80-2543-9CB8-90018B9D42DB}" type="presParOf" srcId="{4057F147-1E78-BA46-B6D5-110E1C0E01B7}" destId="{2531814B-ABF1-8345-9104-D0ED9D4F6C44}" srcOrd="0" destOrd="0" presId="urn:microsoft.com/office/officeart/2008/layout/LinedList"/>
    <dgm:cxn modelId="{5EAEA709-E16F-2D4A-898D-750631E64B52}" type="presParOf" srcId="{4057F147-1E78-BA46-B6D5-110E1C0E01B7}" destId="{DECDDD45-B1F3-B74B-B93E-9D32198CF0E8}" srcOrd="1" destOrd="0" presId="urn:microsoft.com/office/officeart/2008/layout/LinedList"/>
    <dgm:cxn modelId="{D43A38A0-E99A-9842-86FC-267CB28E4781}" type="presParOf" srcId="{D0952FB9-3F94-214F-8A40-0C14D51EC7F3}" destId="{86A653F3-D00A-CF46-94EA-687E4CDF9501}" srcOrd="4" destOrd="0" presId="urn:microsoft.com/office/officeart/2008/layout/LinedList"/>
    <dgm:cxn modelId="{64649372-4A9C-2A42-8D9E-E847ED7ECFF0}" type="presParOf" srcId="{D0952FB9-3F94-214F-8A40-0C14D51EC7F3}" destId="{025811D6-CB9A-3749-8D33-1D91FAD63EED}" srcOrd="5" destOrd="0" presId="urn:microsoft.com/office/officeart/2008/layout/LinedList"/>
    <dgm:cxn modelId="{BC2CA25C-3489-1B4F-AD02-BAC29CA5DE5F}" type="presParOf" srcId="{025811D6-CB9A-3749-8D33-1D91FAD63EED}" destId="{44260D1B-18C5-0E4F-A269-386FF434F115}" srcOrd="0" destOrd="0" presId="urn:microsoft.com/office/officeart/2008/layout/LinedList"/>
    <dgm:cxn modelId="{AB6A50FC-632F-A54E-889A-4EAF0AD5A2FF}" type="presParOf" srcId="{025811D6-CB9A-3749-8D33-1D91FAD63EED}" destId="{F6B77AB8-7F65-D74D-ADA5-C1A0DB0B9881}" srcOrd="1" destOrd="0" presId="urn:microsoft.com/office/officeart/2008/layout/LinedList"/>
    <dgm:cxn modelId="{059B8444-2E1E-5648-950D-6E192C8C70D3}" type="presParOf" srcId="{D0952FB9-3F94-214F-8A40-0C14D51EC7F3}" destId="{D75BB6D7-1D63-0444-93C9-1C367ECBBC45}" srcOrd="6" destOrd="0" presId="urn:microsoft.com/office/officeart/2008/layout/LinedList"/>
    <dgm:cxn modelId="{C8560FC7-032D-C34B-926B-8303069E0D96}" type="presParOf" srcId="{D0952FB9-3F94-214F-8A40-0C14D51EC7F3}" destId="{E55310DA-4829-8A4C-9EBA-B4720C24F2A3}" srcOrd="7" destOrd="0" presId="urn:microsoft.com/office/officeart/2008/layout/LinedList"/>
    <dgm:cxn modelId="{EBA3A643-F232-DB42-A269-9DF956D23CAC}" type="presParOf" srcId="{E55310DA-4829-8A4C-9EBA-B4720C24F2A3}" destId="{B2D690AC-5EB3-7B45-8F89-20C30E9DC412}" srcOrd="0" destOrd="0" presId="urn:microsoft.com/office/officeart/2008/layout/LinedList"/>
    <dgm:cxn modelId="{C2D4797C-2843-FD42-9D8C-01FD35E57FFD}" type="presParOf" srcId="{E55310DA-4829-8A4C-9EBA-B4720C24F2A3}" destId="{8959C4DD-4881-FE46-90CB-CDCB0658992B}" srcOrd="1" destOrd="0" presId="urn:microsoft.com/office/officeart/2008/layout/LinedList"/>
    <dgm:cxn modelId="{52ED464E-8476-A041-B555-568D5AD78B4D}" type="presParOf" srcId="{D0952FB9-3F94-214F-8A40-0C14D51EC7F3}" destId="{3679A892-6636-EA4B-B604-B85826AD2B78}" srcOrd="8" destOrd="0" presId="urn:microsoft.com/office/officeart/2008/layout/LinedList"/>
    <dgm:cxn modelId="{DB992415-391D-5E4F-8032-EA83155C4C6F}" type="presParOf" srcId="{D0952FB9-3F94-214F-8A40-0C14D51EC7F3}" destId="{FF5459F7-2055-C842-8E55-FEDE389201F1}" srcOrd="9" destOrd="0" presId="urn:microsoft.com/office/officeart/2008/layout/LinedList"/>
    <dgm:cxn modelId="{924F0859-4445-924E-9AED-C79B1385BFED}" type="presParOf" srcId="{FF5459F7-2055-C842-8E55-FEDE389201F1}" destId="{D3FF1010-F31A-E845-806E-8FF22531A4DA}" srcOrd="0" destOrd="0" presId="urn:microsoft.com/office/officeart/2008/layout/LinedList"/>
    <dgm:cxn modelId="{971F9A59-B952-1E4A-921E-EABBA35CD3A7}" type="presParOf" srcId="{FF5459F7-2055-C842-8E55-FEDE389201F1}" destId="{B6FEF479-9B61-AE46-BC3E-BF81B1C2A37E}" srcOrd="1" destOrd="0" presId="urn:microsoft.com/office/officeart/2008/layout/LinedList"/>
    <dgm:cxn modelId="{C21BC656-1513-4A4B-832A-C86F52C2E832}" type="presParOf" srcId="{D0952FB9-3F94-214F-8A40-0C14D51EC7F3}" destId="{E8F50D7B-8C12-A741-AF21-73B126EE926C}" srcOrd="10" destOrd="0" presId="urn:microsoft.com/office/officeart/2008/layout/LinedList"/>
    <dgm:cxn modelId="{6A73AE5E-DD2D-4C4C-B493-6C0622C3D8B4}" type="presParOf" srcId="{D0952FB9-3F94-214F-8A40-0C14D51EC7F3}" destId="{1BC0055D-1D6F-394F-A5F3-B2F68A4DC553}" srcOrd="11" destOrd="0" presId="urn:microsoft.com/office/officeart/2008/layout/LinedList"/>
    <dgm:cxn modelId="{A351D7A9-BC92-B948-AD41-B1753B2543E0}" type="presParOf" srcId="{1BC0055D-1D6F-394F-A5F3-B2F68A4DC553}" destId="{2F581B9B-D7E4-7549-9A1A-A81833F30229}" srcOrd="0" destOrd="0" presId="urn:microsoft.com/office/officeart/2008/layout/LinedList"/>
    <dgm:cxn modelId="{E6AD1BA2-9451-FA4B-BDFE-6D8931C43D2C}" type="presParOf" srcId="{1BC0055D-1D6F-394F-A5F3-B2F68A4DC553}" destId="{B15C8505-24E1-204F-A8A0-EB0BF6D1C4E4}" srcOrd="1" destOrd="0" presId="urn:microsoft.com/office/officeart/2008/layout/LinedList"/>
    <dgm:cxn modelId="{E892F3B0-F306-7E47-B750-987E99F8CFCB}" type="presParOf" srcId="{D0952FB9-3F94-214F-8A40-0C14D51EC7F3}" destId="{96896FE2-270B-3149-9814-05EE509BF4BF}" srcOrd="12" destOrd="0" presId="urn:microsoft.com/office/officeart/2008/layout/LinedList"/>
    <dgm:cxn modelId="{6C109806-464B-0241-8854-99744E5306D6}" type="presParOf" srcId="{D0952FB9-3F94-214F-8A40-0C14D51EC7F3}" destId="{EDFC68F1-C13C-8F4C-A152-9FAD3DA1A402}" srcOrd="13" destOrd="0" presId="urn:microsoft.com/office/officeart/2008/layout/LinedList"/>
    <dgm:cxn modelId="{1CE95895-5F81-F040-8A4F-9A5A32F019A5}" type="presParOf" srcId="{EDFC68F1-C13C-8F4C-A152-9FAD3DA1A402}" destId="{549B06FF-74CB-FF4E-AC1D-6E66EEC9481E}" srcOrd="0" destOrd="0" presId="urn:microsoft.com/office/officeart/2008/layout/LinedList"/>
    <dgm:cxn modelId="{D97D4A48-FE90-A243-8ED7-720C7765C41C}" type="presParOf" srcId="{EDFC68F1-C13C-8F4C-A152-9FAD3DA1A402}" destId="{5A298290-5FA3-6B41-A9E4-C0ED8A4E5223}" srcOrd="1" destOrd="0" presId="urn:microsoft.com/office/officeart/2008/layout/LinedList"/>
    <dgm:cxn modelId="{6A890EE7-520A-D44D-8B98-DFFB3F52B73C}" type="presParOf" srcId="{D0952FB9-3F94-214F-8A40-0C14D51EC7F3}" destId="{7501FECC-13AA-1545-8A4C-5ABD1187FF24}" srcOrd="14" destOrd="0" presId="urn:microsoft.com/office/officeart/2008/layout/LinedList"/>
    <dgm:cxn modelId="{ECBBAD21-0E69-4D49-BE5C-3404A0354D47}" type="presParOf" srcId="{D0952FB9-3F94-214F-8A40-0C14D51EC7F3}" destId="{DCA5F74B-27AA-A64A-A606-969643D3A5E2}" srcOrd="15" destOrd="0" presId="urn:microsoft.com/office/officeart/2008/layout/LinedList"/>
    <dgm:cxn modelId="{3398D70F-8596-9740-B9F5-466D058DB50F}" type="presParOf" srcId="{DCA5F74B-27AA-A64A-A606-969643D3A5E2}" destId="{C6DC5B55-1864-AB4C-B097-E7861CD81EB2}" srcOrd="0" destOrd="0" presId="urn:microsoft.com/office/officeart/2008/layout/LinedList"/>
    <dgm:cxn modelId="{BBDC178B-C0D1-AD49-9DAF-2225DDB3350C}" type="presParOf" srcId="{DCA5F74B-27AA-A64A-A606-969643D3A5E2}" destId="{637C22C0-12D5-A84B-9C92-EE61EEEBFA8C}" srcOrd="1" destOrd="0" presId="urn:microsoft.com/office/officeart/2008/layout/LinedList"/>
    <dgm:cxn modelId="{B78EBF91-8DCA-6349-9E02-FD9A60761462}" type="presParOf" srcId="{D0952FB9-3F94-214F-8A40-0C14D51EC7F3}" destId="{2EB61508-628B-FD49-9CBC-A04E6A60443C}" srcOrd="16" destOrd="0" presId="urn:microsoft.com/office/officeart/2008/layout/LinedList"/>
    <dgm:cxn modelId="{57466B40-B892-D84D-AD92-3D745A0AD035}" type="presParOf" srcId="{D0952FB9-3F94-214F-8A40-0C14D51EC7F3}" destId="{059A7CA2-9186-E543-AA1A-A648BE6638E6}" srcOrd="17" destOrd="0" presId="urn:microsoft.com/office/officeart/2008/layout/LinedList"/>
    <dgm:cxn modelId="{A7EF74E1-C428-2A4E-85BB-9FE63C0AFB4A}" type="presParOf" srcId="{059A7CA2-9186-E543-AA1A-A648BE6638E6}" destId="{479FD121-A9BA-1440-B0FA-E4D03BE59878}" srcOrd="0" destOrd="0" presId="urn:microsoft.com/office/officeart/2008/layout/LinedList"/>
    <dgm:cxn modelId="{EA2B7228-85A5-FB47-83CF-FB99F847670B}" type="presParOf" srcId="{059A7CA2-9186-E543-AA1A-A648BE6638E6}" destId="{86DBBF4D-7719-A84F-A816-6B0F9043B659}" srcOrd="1" destOrd="0" presId="urn:microsoft.com/office/officeart/2008/layout/LinedList"/>
    <dgm:cxn modelId="{5677261C-483F-B846-86AD-02A7E5D6B37D}" type="presParOf" srcId="{D0952FB9-3F94-214F-8A40-0C14D51EC7F3}" destId="{4FC5B60D-7621-9646-9F5B-068D5338EDAB}" srcOrd="18" destOrd="0" presId="urn:microsoft.com/office/officeart/2008/layout/LinedList"/>
    <dgm:cxn modelId="{4297FEDB-F5B2-A24B-8371-BE5D69334F2D}" type="presParOf" srcId="{D0952FB9-3F94-214F-8A40-0C14D51EC7F3}" destId="{FEAEFCCC-0FF2-614D-9680-CBF71006C1B9}" srcOrd="19" destOrd="0" presId="urn:microsoft.com/office/officeart/2008/layout/LinedList"/>
    <dgm:cxn modelId="{48159B72-5E5E-0746-AF14-FF187D8EC7C4}" type="presParOf" srcId="{FEAEFCCC-0FF2-614D-9680-CBF71006C1B9}" destId="{64D0C961-9CC1-404A-A29A-5A96B376DF4C}" srcOrd="0" destOrd="0" presId="urn:microsoft.com/office/officeart/2008/layout/LinedList"/>
    <dgm:cxn modelId="{7EB1E62F-3BD6-4A4C-AC5C-CC75B0EDBF3E}" type="presParOf" srcId="{FEAEFCCC-0FF2-614D-9680-CBF71006C1B9}" destId="{17BEBB7F-A33D-AA4C-8B43-1D6ECCDD5120}" srcOrd="1" destOrd="0" presId="urn:microsoft.com/office/officeart/2008/layout/LinedList"/>
    <dgm:cxn modelId="{3420147F-6048-CD43-8BA0-4A250C76B609}" type="presParOf" srcId="{D0952FB9-3F94-214F-8A40-0C14D51EC7F3}" destId="{4CD3954B-3EFB-064F-919C-725F9D14F1C0}" srcOrd="20" destOrd="0" presId="urn:microsoft.com/office/officeart/2008/layout/LinedList"/>
    <dgm:cxn modelId="{FE54E267-234F-8D4E-93A5-EA7D0BAF5D12}" type="presParOf" srcId="{D0952FB9-3F94-214F-8A40-0C14D51EC7F3}" destId="{314BFC43-2839-A044-8EBA-F5F726E2B9E5}" srcOrd="21" destOrd="0" presId="urn:microsoft.com/office/officeart/2008/layout/LinedList"/>
    <dgm:cxn modelId="{1B3485C4-8109-5541-8BCA-654236C8606C}" type="presParOf" srcId="{314BFC43-2839-A044-8EBA-F5F726E2B9E5}" destId="{A283511A-9494-F543-8517-E5A2F5785E74}" srcOrd="0" destOrd="0" presId="urn:microsoft.com/office/officeart/2008/layout/LinedList"/>
    <dgm:cxn modelId="{09FACAE5-EC4F-3741-9FEB-69892D952169}" type="presParOf" srcId="{314BFC43-2839-A044-8EBA-F5F726E2B9E5}" destId="{275B2E45-BBA1-DA4C-BA9D-EB82C606C21D}" srcOrd="1" destOrd="0" presId="urn:microsoft.com/office/officeart/2008/layout/LinedList"/>
    <dgm:cxn modelId="{C1C82073-88BD-B740-ACD4-5F55D6B138DB}" type="presParOf" srcId="{D0952FB9-3F94-214F-8A40-0C14D51EC7F3}" destId="{5AB78E8F-2027-724F-B9CD-3EBA2300B797}" srcOrd="22" destOrd="0" presId="urn:microsoft.com/office/officeart/2008/layout/LinedList"/>
    <dgm:cxn modelId="{D0DE5B5D-67BC-DD45-99F4-4BA3B342D812}" type="presParOf" srcId="{D0952FB9-3F94-214F-8A40-0C14D51EC7F3}" destId="{2AE023B5-8D53-0F45-9C35-5FFCA9605795}" srcOrd="23" destOrd="0" presId="urn:microsoft.com/office/officeart/2008/layout/LinedList"/>
    <dgm:cxn modelId="{0DADB000-1613-434C-9665-9C4966A5BF1A}" type="presParOf" srcId="{2AE023B5-8D53-0F45-9C35-5FFCA9605795}" destId="{A28126B6-C71D-714F-89CE-E05937FF8205}" srcOrd="0" destOrd="0" presId="urn:microsoft.com/office/officeart/2008/layout/LinedList"/>
    <dgm:cxn modelId="{30FC5F5F-04DB-1742-8CCA-05121587C86A}" type="presParOf" srcId="{2AE023B5-8D53-0F45-9C35-5FFCA9605795}" destId="{1CF40E7F-F336-914F-B02D-883ADE204659}" srcOrd="1" destOrd="0" presId="urn:microsoft.com/office/officeart/2008/layout/LinedList"/>
    <dgm:cxn modelId="{F9073AF7-6418-7741-9370-370A68902A14}" type="presParOf" srcId="{D0952FB9-3F94-214F-8A40-0C14D51EC7F3}" destId="{8F6737D7-73E1-0148-9075-081F61662E30}" srcOrd="24" destOrd="0" presId="urn:microsoft.com/office/officeart/2008/layout/LinedList"/>
    <dgm:cxn modelId="{54392AEC-2592-4E4A-904F-CA1BF6C20AE3}" type="presParOf" srcId="{D0952FB9-3F94-214F-8A40-0C14D51EC7F3}" destId="{4880541B-295A-0C46-BB76-C1F1889DBFBA}" srcOrd="25" destOrd="0" presId="urn:microsoft.com/office/officeart/2008/layout/LinedList"/>
    <dgm:cxn modelId="{A3DA6BE6-FB60-D247-AC83-9E1F8E7D67E4}" type="presParOf" srcId="{4880541B-295A-0C46-BB76-C1F1889DBFBA}" destId="{BF028EAE-558B-A445-BDC7-08B6B08B3749}" srcOrd="0" destOrd="0" presId="urn:microsoft.com/office/officeart/2008/layout/LinedList"/>
    <dgm:cxn modelId="{0A2FF4E3-410E-3E4F-9FC4-6988DB165061}" type="presParOf" srcId="{4880541B-295A-0C46-BB76-C1F1889DBFBA}" destId="{6135EF69-B5D6-FC47-A600-C1BFA1235FB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8612F5-64E2-5846-865F-76626F2A5031}">
      <dsp:nvSpPr>
        <dsp:cNvPr id="0" name=""/>
        <dsp:cNvSpPr/>
      </dsp:nvSpPr>
      <dsp:spPr>
        <a:xfrm>
          <a:off x="0" y="1083090"/>
          <a:ext cx="6900512" cy="579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05C163-AC5B-2546-A111-1E38935E5514}">
      <dsp:nvSpPr>
        <dsp:cNvPr id="0" name=""/>
        <dsp:cNvSpPr/>
      </dsp:nvSpPr>
      <dsp:spPr>
        <a:xfrm>
          <a:off x="345025" y="743610"/>
          <a:ext cx="4830358" cy="678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b="1" kern="1200" dirty="0">
              <a:hlinkClick xmlns:r="http://schemas.openxmlformats.org/officeDocument/2006/relationships" r:id="" action="ppaction://hlinksldjump"/>
            </a:rPr>
            <a:t>York County Community Foundation</a:t>
          </a:r>
          <a:endParaRPr lang="en-US" sz="2300" kern="1200" dirty="0"/>
        </a:p>
      </dsp:txBody>
      <dsp:txXfrm>
        <a:off x="378169" y="776754"/>
        <a:ext cx="4764070" cy="612672"/>
      </dsp:txXfrm>
    </dsp:sp>
    <dsp:sp modelId="{8B8AC7C4-28EE-4D42-866B-6F034268C212}">
      <dsp:nvSpPr>
        <dsp:cNvPr id="0" name=""/>
        <dsp:cNvSpPr/>
      </dsp:nvSpPr>
      <dsp:spPr>
        <a:xfrm>
          <a:off x="0" y="2126370"/>
          <a:ext cx="6900512" cy="579600"/>
        </a:xfrm>
        <a:prstGeom prst="rect">
          <a:avLst/>
        </a:prstGeom>
        <a:solidFill>
          <a:schemeClr val="lt1">
            <a:alpha val="90000"/>
            <a:hueOff val="0"/>
            <a:satOff val="0"/>
            <a:lumOff val="0"/>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0BB4D3-8455-3F4B-948D-EC29E5B01D05}">
      <dsp:nvSpPr>
        <dsp:cNvPr id="0" name=""/>
        <dsp:cNvSpPr/>
      </dsp:nvSpPr>
      <dsp:spPr>
        <a:xfrm>
          <a:off x="345025" y="1786890"/>
          <a:ext cx="4830358" cy="67896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b="1" kern="1200" dirty="0">
              <a:hlinkClick xmlns:r="http://schemas.openxmlformats.org/officeDocument/2006/relationships" r:id="" action="ppaction://hlinksldjump"/>
            </a:rPr>
            <a:t>The Wawa Foundation</a:t>
          </a:r>
          <a:endParaRPr lang="en-US" sz="2300" kern="1200" dirty="0"/>
        </a:p>
      </dsp:txBody>
      <dsp:txXfrm>
        <a:off x="378169" y="1820034"/>
        <a:ext cx="4764070" cy="612672"/>
      </dsp:txXfrm>
    </dsp:sp>
    <dsp:sp modelId="{42E7102B-1110-CE4E-837A-01EB4CB7440C}">
      <dsp:nvSpPr>
        <dsp:cNvPr id="0" name=""/>
        <dsp:cNvSpPr/>
      </dsp:nvSpPr>
      <dsp:spPr>
        <a:xfrm>
          <a:off x="0" y="3169650"/>
          <a:ext cx="6900512" cy="579600"/>
        </a:xfrm>
        <a:prstGeom prst="rect">
          <a:avLst/>
        </a:prstGeom>
        <a:solidFill>
          <a:schemeClr val="lt1">
            <a:alpha val="90000"/>
            <a:hueOff val="0"/>
            <a:satOff val="0"/>
            <a:lumOff val="0"/>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4A4CD2-1CE0-8440-A34C-EA9D520D234D}">
      <dsp:nvSpPr>
        <dsp:cNvPr id="0" name=""/>
        <dsp:cNvSpPr/>
      </dsp:nvSpPr>
      <dsp:spPr>
        <a:xfrm>
          <a:off x="345025" y="2830170"/>
          <a:ext cx="4830358" cy="67896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b="1" kern="1200" dirty="0">
              <a:hlinkClick xmlns:r="http://schemas.openxmlformats.org/officeDocument/2006/relationships" r:id="" action="ppaction://hlinksldjump"/>
            </a:rPr>
            <a:t>The Philadelphia Foundation</a:t>
          </a:r>
          <a:endParaRPr lang="en-US" sz="2300" kern="1200" dirty="0"/>
        </a:p>
      </dsp:txBody>
      <dsp:txXfrm>
        <a:off x="378169" y="2863314"/>
        <a:ext cx="4764070" cy="612672"/>
      </dsp:txXfrm>
    </dsp:sp>
    <dsp:sp modelId="{CAE54959-E90F-2042-88BB-B0593E32BB60}">
      <dsp:nvSpPr>
        <dsp:cNvPr id="0" name=""/>
        <dsp:cNvSpPr/>
      </dsp:nvSpPr>
      <dsp:spPr>
        <a:xfrm>
          <a:off x="0" y="4212930"/>
          <a:ext cx="6900512" cy="5796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3C59FB-CA45-9E41-8373-639A1392E63D}">
      <dsp:nvSpPr>
        <dsp:cNvPr id="0" name=""/>
        <dsp:cNvSpPr/>
      </dsp:nvSpPr>
      <dsp:spPr>
        <a:xfrm>
          <a:off x="345025" y="3873450"/>
          <a:ext cx="4830358" cy="67896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22350">
            <a:lnSpc>
              <a:spcPct val="90000"/>
            </a:lnSpc>
            <a:spcBef>
              <a:spcPct val="0"/>
            </a:spcBef>
            <a:spcAft>
              <a:spcPct val="35000"/>
            </a:spcAft>
            <a:buNone/>
          </a:pPr>
          <a:r>
            <a:rPr lang="en-US" sz="2300" b="1" kern="1200" dirty="0">
              <a:hlinkClick xmlns:r="http://schemas.openxmlformats.org/officeDocument/2006/relationships" r:id="" action="ppaction://hlinksldjump"/>
            </a:rPr>
            <a:t>WSFS CARES Foundation</a:t>
          </a:r>
          <a:endParaRPr lang="en-US" sz="2300" kern="1200" dirty="0"/>
        </a:p>
      </dsp:txBody>
      <dsp:txXfrm>
        <a:off x="378169" y="3906594"/>
        <a:ext cx="4764070"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B1649A-76E3-4DED-8E4A-A8D63AE589DB}">
      <dsp:nvSpPr>
        <dsp:cNvPr id="0" name=""/>
        <dsp:cNvSpPr/>
      </dsp:nvSpPr>
      <dsp:spPr>
        <a:xfrm>
          <a:off x="1074048" y="948"/>
          <a:ext cx="1955812" cy="19558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F9E8CD-2EA9-4E08-BA54-711186240F0C}">
      <dsp:nvSpPr>
        <dsp:cNvPr id="0" name=""/>
        <dsp:cNvSpPr/>
      </dsp:nvSpPr>
      <dsp:spPr>
        <a:xfrm>
          <a:off x="1490861" y="417760"/>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C4DD6-4CB0-4EE0-ABDF-1A32B75F5931}">
      <dsp:nvSpPr>
        <dsp:cNvPr id="0" name=""/>
        <dsp:cNvSpPr/>
      </dsp:nvSpPr>
      <dsp:spPr>
        <a:xfrm>
          <a:off x="448830" y="2565948"/>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1" kern="1200" dirty="0">
              <a:solidFill>
                <a:srgbClr val="C00000"/>
              </a:solidFill>
            </a:rPr>
            <a:t>Email address: </a:t>
          </a:r>
          <a:r>
            <a:rPr lang="en-US" sz="1500" b="0" i="0" kern="1200" dirty="0">
              <a:hlinkClick xmlns:r="http://schemas.openxmlformats.org/officeDocument/2006/relationships" r:id="rId3"/>
            </a:rPr>
            <a:t>TheWawaFoundation@wawa.com</a:t>
          </a:r>
          <a:endParaRPr lang="en-US" sz="1500" b="0" i="0" kern="1200" dirty="0"/>
        </a:p>
      </dsp:txBody>
      <dsp:txXfrm>
        <a:off x="448830" y="2565948"/>
        <a:ext cx="3206250" cy="720000"/>
      </dsp:txXfrm>
    </dsp:sp>
    <dsp:sp modelId="{4C0FDDBC-FF16-4C9E-ABBC-F09C1FB2D848}">
      <dsp:nvSpPr>
        <dsp:cNvPr id="0" name=""/>
        <dsp:cNvSpPr/>
      </dsp:nvSpPr>
      <dsp:spPr>
        <a:xfrm>
          <a:off x="4841392" y="948"/>
          <a:ext cx="1955812" cy="19558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9C655C-EB02-4F4C-90CB-3235D13B3F0D}">
      <dsp:nvSpPr>
        <dsp:cNvPr id="0" name=""/>
        <dsp:cNvSpPr/>
      </dsp:nvSpPr>
      <dsp:spPr>
        <a:xfrm>
          <a:off x="5258205" y="417760"/>
          <a:ext cx="1122187" cy="1122187"/>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68DF46-31CA-4842-815B-5161ECB6B653}">
      <dsp:nvSpPr>
        <dsp:cNvPr id="0" name=""/>
        <dsp:cNvSpPr/>
      </dsp:nvSpPr>
      <dsp:spPr>
        <a:xfrm>
          <a:off x="4216173" y="2565948"/>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1" i="0" kern="1200" dirty="0">
              <a:solidFill>
                <a:srgbClr val="0070C0"/>
              </a:solidFill>
            </a:rPr>
            <a:t>(Pending Meeting Request)</a:t>
          </a:r>
          <a:endParaRPr lang="en-US" sz="1500" kern="1200" dirty="0">
            <a:solidFill>
              <a:srgbClr val="0070C0"/>
            </a:solidFill>
          </a:endParaRPr>
        </a:p>
      </dsp:txBody>
      <dsp:txXfrm>
        <a:off x="4216173" y="2565948"/>
        <a:ext cx="3206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828EE-6AA2-BC40-80F8-900E00684E2C}">
      <dsp:nvSpPr>
        <dsp:cNvPr id="0" name=""/>
        <dsp:cNvSpPr/>
      </dsp:nvSpPr>
      <dsp:spPr>
        <a:xfrm>
          <a:off x="207136" y="2210866"/>
          <a:ext cx="1065273" cy="602963"/>
        </a:xfrm>
        <a:prstGeom prst="homePlate">
          <a:avLst>
            <a:gd name="adj" fmla="val 4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30 Apr. 2024</a:t>
          </a:r>
        </a:p>
      </dsp:txBody>
      <dsp:txXfrm>
        <a:off x="207136" y="2210866"/>
        <a:ext cx="944680" cy="602963"/>
      </dsp:txXfrm>
    </dsp:sp>
    <dsp:sp modelId="{FDC1307C-060B-8C48-8A5B-D17CEFA27486}">
      <dsp:nvSpPr>
        <dsp:cNvPr id="0" name=""/>
        <dsp:cNvSpPr/>
      </dsp:nvSpPr>
      <dsp:spPr>
        <a:xfrm>
          <a:off x="0" y="0"/>
          <a:ext cx="1479546" cy="1607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a:t>Apr 30, 2024 </a:t>
          </a:r>
        </a:p>
      </dsp:txBody>
      <dsp:txXfrm>
        <a:off x="0" y="0"/>
        <a:ext cx="1479546" cy="1607903"/>
      </dsp:txXfrm>
    </dsp:sp>
    <dsp:sp modelId="{1CB056F5-D2B9-3543-B112-1A528ACD7049}">
      <dsp:nvSpPr>
        <dsp:cNvPr id="0" name=""/>
        <dsp:cNvSpPr/>
      </dsp:nvSpPr>
      <dsp:spPr>
        <a:xfrm>
          <a:off x="1272409" y="2512348"/>
          <a:ext cx="414272" cy="0"/>
        </a:xfrm>
        <a:custGeom>
          <a:avLst/>
          <a:gdLst/>
          <a:ahLst/>
          <a:cxnLst/>
          <a:rect l="0" t="0" r="0" b="0"/>
          <a:pathLst>
            <a:path>
              <a:moveTo>
                <a:pt x="0" y="0"/>
              </a:moveTo>
              <a:lnTo>
                <a:pt x="414272"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84B5F9-240B-E744-9884-90146DAF8915}">
      <dsp:nvSpPr>
        <dsp:cNvPr id="0" name=""/>
        <dsp:cNvSpPr/>
      </dsp:nvSpPr>
      <dsp:spPr>
        <a:xfrm>
          <a:off x="739773" y="1708396"/>
          <a:ext cx="0" cy="502469"/>
        </a:xfrm>
        <a:prstGeom prst="line">
          <a:avLst/>
        </a:prstGeom>
        <a:noFill/>
        <a:ln w="1270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0607B6A-237D-D84C-9DCA-B947F41CA221}">
      <dsp:nvSpPr>
        <dsp:cNvPr id="0" name=""/>
        <dsp:cNvSpPr/>
      </dsp:nvSpPr>
      <dsp:spPr>
        <a:xfrm>
          <a:off x="689526" y="1607903"/>
          <a:ext cx="100493" cy="10049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9DA5F2-94F3-7341-9EC7-1BE41B0BCCAF}">
      <dsp:nvSpPr>
        <dsp:cNvPr id="0" name=""/>
        <dsp:cNvSpPr/>
      </dsp:nvSpPr>
      <dsp:spPr>
        <a:xfrm>
          <a:off x="1686682" y="2210866"/>
          <a:ext cx="1065273" cy="602963"/>
        </a:xfrm>
        <a:prstGeom prst="hexagon">
          <a:avLst>
            <a:gd name="adj" fmla="val 40000"/>
            <a:gd name="vf" fmla="val 115470"/>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31 July 2024</a:t>
          </a:r>
        </a:p>
      </dsp:txBody>
      <dsp:txXfrm>
        <a:off x="1855850" y="2306618"/>
        <a:ext cx="726937" cy="411459"/>
      </dsp:txXfrm>
    </dsp:sp>
    <dsp:sp modelId="{1A671674-BB37-6144-AA94-9632396C75C6}">
      <dsp:nvSpPr>
        <dsp:cNvPr id="0" name=""/>
        <dsp:cNvSpPr/>
      </dsp:nvSpPr>
      <dsp:spPr>
        <a:xfrm>
          <a:off x="1479546" y="3416793"/>
          <a:ext cx="1479546" cy="1607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a:t>Jul 31, 2024 </a:t>
          </a:r>
        </a:p>
      </dsp:txBody>
      <dsp:txXfrm>
        <a:off x="1479546" y="3416793"/>
        <a:ext cx="1479546" cy="1607903"/>
      </dsp:txXfrm>
    </dsp:sp>
    <dsp:sp modelId="{B1D7CA9E-E716-864E-9167-88E0D130C64E}">
      <dsp:nvSpPr>
        <dsp:cNvPr id="0" name=""/>
        <dsp:cNvSpPr/>
      </dsp:nvSpPr>
      <dsp:spPr>
        <a:xfrm>
          <a:off x="2751955" y="2512348"/>
          <a:ext cx="414272" cy="0"/>
        </a:xfrm>
        <a:custGeom>
          <a:avLst/>
          <a:gdLst/>
          <a:ahLst/>
          <a:cxnLst/>
          <a:rect l="0" t="0" r="0" b="0"/>
          <a:pathLst>
            <a:path>
              <a:moveTo>
                <a:pt x="0" y="0"/>
              </a:moveTo>
              <a:lnTo>
                <a:pt x="414272" y="0"/>
              </a:lnTo>
            </a:path>
          </a:pathLst>
        </a:custGeom>
        <a:no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E85EDA-80EB-AB4D-8230-80E255C93552}">
      <dsp:nvSpPr>
        <dsp:cNvPr id="0" name=""/>
        <dsp:cNvSpPr/>
      </dsp:nvSpPr>
      <dsp:spPr>
        <a:xfrm>
          <a:off x="2219319" y="2813830"/>
          <a:ext cx="0" cy="502469"/>
        </a:xfrm>
        <a:prstGeom prst="line">
          <a:avLst/>
        </a:prstGeom>
        <a:noFill/>
        <a:ln w="12700" cap="flat" cmpd="sng" algn="ctr">
          <a:solidFill>
            <a:schemeClr val="accent5">
              <a:hueOff val="-2252848"/>
              <a:satOff val="-5806"/>
              <a:lumOff val="-3922"/>
              <a:alphaOff val="0"/>
            </a:schemeClr>
          </a:solidFill>
          <a:prstDash val="dash"/>
          <a:miter lim="800000"/>
        </a:ln>
        <a:effectLst/>
      </dsp:spPr>
      <dsp:style>
        <a:lnRef idx="1">
          <a:scrgbClr r="0" g="0" b="0"/>
        </a:lnRef>
        <a:fillRef idx="0">
          <a:scrgbClr r="0" g="0" b="0"/>
        </a:fillRef>
        <a:effectRef idx="0">
          <a:scrgbClr r="0" g="0" b="0"/>
        </a:effectRef>
        <a:fontRef idx="minor"/>
      </dsp:style>
    </dsp:sp>
    <dsp:sp modelId="{3EA39CAA-E783-2846-B50F-9C690162AF8C}">
      <dsp:nvSpPr>
        <dsp:cNvPr id="0" name=""/>
        <dsp:cNvSpPr/>
      </dsp:nvSpPr>
      <dsp:spPr>
        <a:xfrm>
          <a:off x="2169072" y="3316300"/>
          <a:ext cx="100493" cy="100493"/>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66B076-D28A-4244-95AB-444E76096870}">
      <dsp:nvSpPr>
        <dsp:cNvPr id="0" name=""/>
        <dsp:cNvSpPr/>
      </dsp:nvSpPr>
      <dsp:spPr>
        <a:xfrm>
          <a:off x="3166228" y="2210866"/>
          <a:ext cx="1065273" cy="602963"/>
        </a:xfrm>
        <a:prstGeom prst="hexagon">
          <a:avLst>
            <a:gd name="adj" fmla="val 40000"/>
            <a:gd name="vf" fmla="val 115470"/>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31 Oct. 2024</a:t>
          </a:r>
        </a:p>
      </dsp:txBody>
      <dsp:txXfrm>
        <a:off x="3335396" y="2306618"/>
        <a:ext cx="726937" cy="411459"/>
      </dsp:txXfrm>
    </dsp:sp>
    <dsp:sp modelId="{15A9CE27-3ECB-274C-9809-57E6129B4F2C}">
      <dsp:nvSpPr>
        <dsp:cNvPr id="0" name=""/>
        <dsp:cNvSpPr/>
      </dsp:nvSpPr>
      <dsp:spPr>
        <a:xfrm>
          <a:off x="2959092" y="0"/>
          <a:ext cx="1479546" cy="1607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a:t>Oct 31, 2024</a:t>
          </a:r>
        </a:p>
      </dsp:txBody>
      <dsp:txXfrm>
        <a:off x="2959092" y="0"/>
        <a:ext cx="1479546" cy="1607903"/>
      </dsp:txXfrm>
    </dsp:sp>
    <dsp:sp modelId="{7AD73BD8-ED37-E940-905E-A1F73CD95B32}">
      <dsp:nvSpPr>
        <dsp:cNvPr id="0" name=""/>
        <dsp:cNvSpPr/>
      </dsp:nvSpPr>
      <dsp:spPr>
        <a:xfrm>
          <a:off x="4231501" y="2512348"/>
          <a:ext cx="414272" cy="0"/>
        </a:xfrm>
        <a:custGeom>
          <a:avLst/>
          <a:gdLst/>
          <a:ahLst/>
          <a:cxnLst/>
          <a:rect l="0" t="0" r="0" b="0"/>
          <a:pathLst>
            <a:path>
              <a:moveTo>
                <a:pt x="0" y="0"/>
              </a:moveTo>
              <a:lnTo>
                <a:pt x="414272" y="0"/>
              </a:lnTo>
            </a:path>
          </a:pathLst>
        </a:custGeom>
        <a:no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0B88CD-1397-EA4A-9983-78209464D6AE}">
      <dsp:nvSpPr>
        <dsp:cNvPr id="0" name=""/>
        <dsp:cNvSpPr/>
      </dsp:nvSpPr>
      <dsp:spPr>
        <a:xfrm>
          <a:off x="3698864" y="1708396"/>
          <a:ext cx="0" cy="502469"/>
        </a:xfrm>
        <a:prstGeom prst="line">
          <a:avLst/>
        </a:prstGeom>
        <a:noFill/>
        <a:ln w="12700" cap="flat" cmpd="sng" algn="ctr">
          <a:solidFill>
            <a:schemeClr val="accent5">
              <a:hueOff val="-4505695"/>
              <a:satOff val="-11613"/>
              <a:lumOff val="-7843"/>
              <a:alphaOff val="0"/>
            </a:schemeClr>
          </a:solidFill>
          <a:prstDash val="dash"/>
          <a:miter lim="800000"/>
        </a:ln>
        <a:effectLst/>
      </dsp:spPr>
      <dsp:style>
        <a:lnRef idx="1">
          <a:scrgbClr r="0" g="0" b="0"/>
        </a:lnRef>
        <a:fillRef idx="0">
          <a:scrgbClr r="0" g="0" b="0"/>
        </a:fillRef>
        <a:effectRef idx="0">
          <a:scrgbClr r="0" g="0" b="0"/>
        </a:effectRef>
        <a:fontRef idx="minor"/>
      </dsp:style>
    </dsp:sp>
    <dsp:sp modelId="{5CE00871-FCF7-9E4F-B5BF-A016E1E4CB2C}">
      <dsp:nvSpPr>
        <dsp:cNvPr id="0" name=""/>
        <dsp:cNvSpPr/>
      </dsp:nvSpPr>
      <dsp:spPr>
        <a:xfrm>
          <a:off x="3648618" y="1607903"/>
          <a:ext cx="100493" cy="100493"/>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C1F619-E78B-2140-BD6C-7C9F557021E5}">
      <dsp:nvSpPr>
        <dsp:cNvPr id="0" name=""/>
        <dsp:cNvSpPr/>
      </dsp:nvSpPr>
      <dsp:spPr>
        <a:xfrm rot="10800000">
          <a:off x="4645774" y="2210866"/>
          <a:ext cx="1065273" cy="602963"/>
        </a:xfrm>
        <a:prstGeom prst="homePlate">
          <a:avLst>
            <a:gd name="adj" fmla="val 4000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31 Jan. 2025</a:t>
          </a:r>
        </a:p>
      </dsp:txBody>
      <dsp:txXfrm rot="10800000">
        <a:off x="4766367" y="2210866"/>
        <a:ext cx="944680" cy="602963"/>
      </dsp:txXfrm>
    </dsp:sp>
    <dsp:sp modelId="{8E26FF4A-C7D4-8042-988F-3755FE8DB4AE}">
      <dsp:nvSpPr>
        <dsp:cNvPr id="0" name=""/>
        <dsp:cNvSpPr/>
      </dsp:nvSpPr>
      <dsp:spPr>
        <a:xfrm>
          <a:off x="4438638" y="3416793"/>
          <a:ext cx="1479546" cy="1607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a:t>Jan 31, 2025 </a:t>
          </a:r>
        </a:p>
      </dsp:txBody>
      <dsp:txXfrm>
        <a:off x="4438638" y="3416793"/>
        <a:ext cx="1479546" cy="1607903"/>
      </dsp:txXfrm>
    </dsp:sp>
    <dsp:sp modelId="{8E16F11B-4DC5-854C-8167-92CCE8488F0B}">
      <dsp:nvSpPr>
        <dsp:cNvPr id="0" name=""/>
        <dsp:cNvSpPr/>
      </dsp:nvSpPr>
      <dsp:spPr>
        <a:xfrm>
          <a:off x="5178411" y="2813830"/>
          <a:ext cx="0" cy="502469"/>
        </a:xfrm>
        <a:prstGeom prst="line">
          <a:avLst/>
        </a:prstGeom>
        <a:noFill/>
        <a:ln w="12700" cap="flat" cmpd="sng" algn="ctr">
          <a:solidFill>
            <a:schemeClr val="accent5">
              <a:hueOff val="-6758543"/>
              <a:satOff val="-17419"/>
              <a:lumOff val="-11765"/>
              <a:alphaOff val="0"/>
            </a:schemeClr>
          </a:solidFill>
          <a:prstDash val="dash"/>
          <a:miter lim="800000"/>
        </a:ln>
        <a:effectLst/>
      </dsp:spPr>
      <dsp:style>
        <a:lnRef idx="1">
          <a:scrgbClr r="0" g="0" b="0"/>
        </a:lnRef>
        <a:fillRef idx="0">
          <a:scrgbClr r="0" g="0" b="0"/>
        </a:fillRef>
        <a:effectRef idx="0">
          <a:scrgbClr r="0" g="0" b="0"/>
        </a:effectRef>
        <a:fontRef idx="minor"/>
      </dsp:style>
    </dsp:sp>
    <dsp:sp modelId="{02D4B82D-0BA2-1744-9301-829649271CCA}">
      <dsp:nvSpPr>
        <dsp:cNvPr id="0" name=""/>
        <dsp:cNvSpPr/>
      </dsp:nvSpPr>
      <dsp:spPr>
        <a:xfrm>
          <a:off x="5128164" y="3316300"/>
          <a:ext cx="100493" cy="10049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B8541-A320-4440-A571-D13AF50C68B7}">
      <dsp:nvSpPr>
        <dsp:cNvPr id="0" name=""/>
        <dsp:cNvSpPr/>
      </dsp:nvSpPr>
      <dsp:spPr>
        <a:xfrm>
          <a:off x="134291" y="612"/>
          <a:ext cx="4332795" cy="2751325"/>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70413B-9A27-6F4E-9090-3A297937091A}">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a:t>The Wawa Foundation provides support to 501(c)(3) nonprofit organizations within Wawa’s six-state market area of Pennsylvania, New Jersey, Delaware, Maryland, Virginia, Florida and the District of Columbia. </a:t>
          </a:r>
          <a:endParaRPr lang="en-US" sz="2200" kern="1200"/>
        </a:p>
      </dsp:txBody>
      <dsp:txXfrm>
        <a:off x="696297" y="538547"/>
        <a:ext cx="4171627" cy="2590157"/>
      </dsp:txXfrm>
    </dsp:sp>
    <dsp:sp modelId="{A9033F6E-694F-CC47-885D-B6621A8EF005}">
      <dsp:nvSpPr>
        <dsp:cNvPr id="0" name=""/>
        <dsp:cNvSpPr/>
      </dsp:nvSpPr>
      <dsp:spPr>
        <a:xfrm>
          <a:off x="5429930" y="612"/>
          <a:ext cx="4332795" cy="2751325"/>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FE4FB2-C1BB-544D-A578-23C64CE3FF24}">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a:t>The Wawa Foundation supports organizations making a difference in our focus areas of health, hunger, and everyday heroes.</a:t>
          </a:r>
          <a:endParaRPr lang="en-US" sz="2200" kern="1200"/>
        </a:p>
      </dsp:txBody>
      <dsp:txXfrm>
        <a:off x="5991936" y="538547"/>
        <a:ext cx="4171627" cy="25901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D321E-7482-A447-B39E-DDE41DEFDEEC}">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D17D5A-AC80-2B4E-B4DC-9843F486FA99}">
      <dsp:nvSpPr>
        <dsp:cNvPr id="0" name=""/>
        <dsp:cNvSpPr/>
      </dsp:nvSpPr>
      <dsp:spPr>
        <a:xfrm>
          <a:off x="0" y="675"/>
          <a:ext cx="6900512" cy="425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solidFill>
                <a:srgbClr val="008F00"/>
              </a:solidFill>
            </a:rPr>
            <a:t>1. </a:t>
          </a:r>
          <a:r>
            <a:rPr lang="en-US" sz="1900" kern="1200" dirty="0">
              <a:solidFill>
                <a:srgbClr val="0070C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Powder Mill Foundation</a:t>
          </a:r>
          <a:endParaRPr lang="en-US" sz="1900" kern="1200" dirty="0">
            <a:solidFill>
              <a:srgbClr val="0070C0"/>
            </a:solidFill>
          </a:endParaRPr>
        </a:p>
      </dsp:txBody>
      <dsp:txXfrm>
        <a:off x="0" y="675"/>
        <a:ext cx="6900512" cy="425753"/>
      </dsp:txXfrm>
    </dsp:sp>
    <dsp:sp modelId="{E7092005-4E1B-D847-8DCA-987B6F2D0A8A}">
      <dsp:nvSpPr>
        <dsp:cNvPr id="0" name=""/>
        <dsp:cNvSpPr/>
      </dsp:nvSpPr>
      <dsp:spPr>
        <a:xfrm>
          <a:off x="0" y="426428"/>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31814B-ABF1-8345-9104-D0ED9D4F6C44}">
      <dsp:nvSpPr>
        <dsp:cNvPr id="0" name=""/>
        <dsp:cNvSpPr/>
      </dsp:nvSpPr>
      <dsp:spPr>
        <a:xfrm>
          <a:off x="0" y="426428"/>
          <a:ext cx="6900512" cy="425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solidFill>
                <a:srgbClr val="008F00"/>
              </a:solidFill>
            </a:rPr>
            <a:t>2. </a:t>
          </a:r>
          <a:r>
            <a:rPr lang="en-US" sz="1900" kern="1200" dirty="0">
              <a:solidFill>
                <a:srgbClr val="0070C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TD Bank</a:t>
          </a:r>
          <a:endParaRPr lang="en-US" sz="1900" kern="1200" dirty="0">
            <a:solidFill>
              <a:srgbClr val="0070C0"/>
            </a:solidFill>
          </a:endParaRPr>
        </a:p>
      </dsp:txBody>
      <dsp:txXfrm>
        <a:off x="0" y="426428"/>
        <a:ext cx="6900512" cy="425753"/>
      </dsp:txXfrm>
    </dsp:sp>
    <dsp:sp modelId="{86A653F3-D00A-CF46-94EA-687E4CDF9501}">
      <dsp:nvSpPr>
        <dsp:cNvPr id="0" name=""/>
        <dsp:cNvSpPr/>
      </dsp:nvSpPr>
      <dsp:spPr>
        <a:xfrm>
          <a:off x="0" y="8521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260D1B-18C5-0E4F-A269-386FF434F115}">
      <dsp:nvSpPr>
        <dsp:cNvPr id="0" name=""/>
        <dsp:cNvSpPr/>
      </dsp:nvSpPr>
      <dsp:spPr>
        <a:xfrm>
          <a:off x="0" y="852181"/>
          <a:ext cx="6900512" cy="425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solidFill>
                <a:srgbClr val="008F00"/>
              </a:solidFill>
            </a:rPr>
            <a:t>3. </a:t>
          </a:r>
          <a:r>
            <a:rPr lang="en-US" sz="1900" kern="1200" dirty="0">
              <a:solidFill>
                <a:srgbClr val="0070C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CPPS Heritage Mission Fund</a:t>
          </a:r>
          <a:endParaRPr lang="en-US" sz="1900" kern="1200" dirty="0">
            <a:solidFill>
              <a:srgbClr val="0070C0"/>
            </a:solidFill>
          </a:endParaRPr>
        </a:p>
      </dsp:txBody>
      <dsp:txXfrm>
        <a:off x="0" y="852181"/>
        <a:ext cx="6900512" cy="425753"/>
      </dsp:txXfrm>
    </dsp:sp>
    <dsp:sp modelId="{D75BB6D7-1D63-0444-93C9-1C367ECBBC45}">
      <dsp:nvSpPr>
        <dsp:cNvPr id="0" name=""/>
        <dsp:cNvSpPr/>
      </dsp:nvSpPr>
      <dsp:spPr>
        <a:xfrm>
          <a:off x="0" y="1277934"/>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D690AC-5EB3-7B45-8F89-20C30E9DC412}">
      <dsp:nvSpPr>
        <dsp:cNvPr id="0" name=""/>
        <dsp:cNvSpPr/>
      </dsp:nvSpPr>
      <dsp:spPr>
        <a:xfrm>
          <a:off x="0" y="1277934"/>
          <a:ext cx="6900512" cy="425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solidFill>
                <a:srgbClr val="008F00"/>
              </a:solidFill>
            </a:rPr>
            <a:t>4. </a:t>
          </a:r>
          <a:r>
            <a:rPr lang="en-US" sz="1900" kern="1200" dirty="0">
              <a:solidFill>
                <a:srgbClr val="0070C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Bucks County Foundation</a:t>
          </a:r>
          <a:endParaRPr lang="en-US" sz="1900" kern="1200" dirty="0">
            <a:solidFill>
              <a:srgbClr val="0070C0"/>
            </a:solidFill>
          </a:endParaRPr>
        </a:p>
      </dsp:txBody>
      <dsp:txXfrm>
        <a:off x="0" y="1277934"/>
        <a:ext cx="6900512" cy="425753"/>
      </dsp:txXfrm>
    </dsp:sp>
    <dsp:sp modelId="{3679A892-6636-EA4B-B604-B85826AD2B78}">
      <dsp:nvSpPr>
        <dsp:cNvPr id="0" name=""/>
        <dsp:cNvSpPr/>
      </dsp:nvSpPr>
      <dsp:spPr>
        <a:xfrm>
          <a:off x="0" y="1703687"/>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FF1010-F31A-E845-806E-8FF22531A4DA}">
      <dsp:nvSpPr>
        <dsp:cNvPr id="0" name=""/>
        <dsp:cNvSpPr/>
      </dsp:nvSpPr>
      <dsp:spPr>
        <a:xfrm>
          <a:off x="0" y="1703687"/>
          <a:ext cx="6900512" cy="425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solidFill>
                <a:srgbClr val="008F00"/>
              </a:solidFill>
            </a:rPr>
            <a:t>5. </a:t>
          </a:r>
          <a:r>
            <a:rPr lang="en-US" sz="1900" kern="1200" dirty="0">
              <a:solidFill>
                <a:srgbClr val="0070C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Bucks County Community Foundation</a:t>
          </a:r>
          <a:endParaRPr lang="en-US" sz="1900" kern="1200" dirty="0">
            <a:solidFill>
              <a:srgbClr val="0070C0"/>
            </a:solidFill>
          </a:endParaRPr>
        </a:p>
      </dsp:txBody>
      <dsp:txXfrm>
        <a:off x="0" y="1703687"/>
        <a:ext cx="6900512" cy="425753"/>
      </dsp:txXfrm>
    </dsp:sp>
    <dsp:sp modelId="{E8F50D7B-8C12-A741-AF21-73B126EE926C}">
      <dsp:nvSpPr>
        <dsp:cNvPr id="0" name=""/>
        <dsp:cNvSpPr/>
      </dsp:nvSpPr>
      <dsp:spPr>
        <a:xfrm>
          <a:off x="0" y="212944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581B9B-D7E4-7549-9A1A-A81833F30229}">
      <dsp:nvSpPr>
        <dsp:cNvPr id="0" name=""/>
        <dsp:cNvSpPr/>
      </dsp:nvSpPr>
      <dsp:spPr>
        <a:xfrm>
          <a:off x="0" y="2129440"/>
          <a:ext cx="6900512" cy="425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solidFill>
                <a:srgbClr val="008F00"/>
              </a:solidFill>
            </a:rPr>
            <a:t>6. </a:t>
          </a:r>
          <a:r>
            <a:rPr lang="en-US" sz="1900" kern="1200" dirty="0">
              <a:solidFill>
                <a:srgbClr val="0070C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Hearst Foundations</a:t>
          </a:r>
          <a:endParaRPr lang="en-US" sz="1900" kern="1200" dirty="0">
            <a:solidFill>
              <a:srgbClr val="0070C0"/>
            </a:solidFill>
          </a:endParaRPr>
        </a:p>
      </dsp:txBody>
      <dsp:txXfrm>
        <a:off x="0" y="2129440"/>
        <a:ext cx="6900512" cy="425753"/>
      </dsp:txXfrm>
    </dsp:sp>
    <dsp:sp modelId="{96896FE2-270B-3149-9814-05EE509BF4BF}">
      <dsp:nvSpPr>
        <dsp:cNvPr id="0" name=""/>
        <dsp:cNvSpPr/>
      </dsp:nvSpPr>
      <dsp:spPr>
        <a:xfrm>
          <a:off x="0" y="2555193"/>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B06FF-74CB-FF4E-AC1D-6E66EEC9481E}">
      <dsp:nvSpPr>
        <dsp:cNvPr id="0" name=""/>
        <dsp:cNvSpPr/>
      </dsp:nvSpPr>
      <dsp:spPr>
        <a:xfrm>
          <a:off x="0" y="2555193"/>
          <a:ext cx="6900512" cy="425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solidFill>
                <a:srgbClr val="008F00"/>
              </a:solidFill>
            </a:rPr>
            <a:t>7. </a:t>
          </a:r>
          <a:r>
            <a:rPr lang="en-US" sz="1900" kern="1200" dirty="0">
              <a:solidFill>
                <a:srgbClr val="0070C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PNC Foundation</a:t>
          </a:r>
          <a:endParaRPr lang="en-US" sz="1900" kern="1200" dirty="0">
            <a:solidFill>
              <a:srgbClr val="0070C0"/>
            </a:solidFill>
          </a:endParaRPr>
        </a:p>
      </dsp:txBody>
      <dsp:txXfrm>
        <a:off x="0" y="2555193"/>
        <a:ext cx="6900512" cy="425753"/>
      </dsp:txXfrm>
    </dsp:sp>
    <dsp:sp modelId="{7501FECC-13AA-1545-8A4C-5ABD1187FF24}">
      <dsp:nvSpPr>
        <dsp:cNvPr id="0" name=""/>
        <dsp:cNvSpPr/>
      </dsp:nvSpPr>
      <dsp:spPr>
        <a:xfrm>
          <a:off x="0" y="2980947"/>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DC5B55-1864-AB4C-B097-E7861CD81EB2}">
      <dsp:nvSpPr>
        <dsp:cNvPr id="0" name=""/>
        <dsp:cNvSpPr/>
      </dsp:nvSpPr>
      <dsp:spPr>
        <a:xfrm>
          <a:off x="0" y="2980947"/>
          <a:ext cx="6900512" cy="425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solidFill>
                <a:srgbClr val="008F00"/>
              </a:solidFill>
            </a:rPr>
            <a:t>8. </a:t>
          </a:r>
          <a:r>
            <a:rPr lang="en-US" sz="1900" kern="1200" dirty="0">
              <a:solidFill>
                <a:srgbClr val="0070C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Stewart Huston Foundation Charitable Trust</a:t>
          </a:r>
          <a:endParaRPr lang="en-US" sz="1900" kern="1200" dirty="0">
            <a:solidFill>
              <a:srgbClr val="0070C0"/>
            </a:solidFill>
          </a:endParaRPr>
        </a:p>
      </dsp:txBody>
      <dsp:txXfrm>
        <a:off x="0" y="2980947"/>
        <a:ext cx="6900512" cy="425753"/>
      </dsp:txXfrm>
    </dsp:sp>
    <dsp:sp modelId="{2EB61508-628B-FD49-9CBC-A04E6A60443C}">
      <dsp:nvSpPr>
        <dsp:cNvPr id="0" name=""/>
        <dsp:cNvSpPr/>
      </dsp:nvSpPr>
      <dsp:spPr>
        <a:xfrm>
          <a:off x="0" y="3406700"/>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FD121-A9BA-1440-B0FA-E4D03BE59878}">
      <dsp:nvSpPr>
        <dsp:cNvPr id="0" name=""/>
        <dsp:cNvSpPr/>
      </dsp:nvSpPr>
      <dsp:spPr>
        <a:xfrm>
          <a:off x="0" y="3406700"/>
          <a:ext cx="6900512" cy="425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solidFill>
                <a:srgbClr val="008F00"/>
              </a:solidFill>
            </a:rPr>
            <a:t>9. </a:t>
          </a:r>
          <a:r>
            <a:rPr lang="en-US" sz="1900" kern="1200" dirty="0">
              <a:solidFill>
                <a:srgbClr val="0070C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Sidney Stern Memorial Trust</a:t>
          </a:r>
          <a:endParaRPr lang="en-US" sz="1900" kern="1200" dirty="0">
            <a:solidFill>
              <a:srgbClr val="0070C0"/>
            </a:solidFill>
          </a:endParaRPr>
        </a:p>
      </dsp:txBody>
      <dsp:txXfrm>
        <a:off x="0" y="3406700"/>
        <a:ext cx="6900512" cy="425753"/>
      </dsp:txXfrm>
    </dsp:sp>
    <dsp:sp modelId="{4FC5B60D-7621-9646-9F5B-068D5338EDAB}">
      <dsp:nvSpPr>
        <dsp:cNvPr id="0" name=""/>
        <dsp:cNvSpPr/>
      </dsp:nvSpPr>
      <dsp:spPr>
        <a:xfrm>
          <a:off x="0" y="3832453"/>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D0C961-9CC1-404A-A29A-5A96B376DF4C}">
      <dsp:nvSpPr>
        <dsp:cNvPr id="0" name=""/>
        <dsp:cNvSpPr/>
      </dsp:nvSpPr>
      <dsp:spPr>
        <a:xfrm>
          <a:off x="0" y="3832453"/>
          <a:ext cx="6900512" cy="425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solidFill>
                <a:srgbClr val="008F00"/>
              </a:solidFill>
            </a:rPr>
            <a:t>10. </a:t>
          </a:r>
          <a:r>
            <a:rPr lang="en-US" sz="1900" kern="1200" dirty="0">
              <a:solidFill>
                <a:srgbClr val="0070C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True Inspiration Awards</a:t>
          </a:r>
          <a:endParaRPr lang="en-US" sz="1900" kern="1200" dirty="0">
            <a:solidFill>
              <a:srgbClr val="0070C0"/>
            </a:solidFill>
          </a:endParaRPr>
        </a:p>
      </dsp:txBody>
      <dsp:txXfrm>
        <a:off x="0" y="3832453"/>
        <a:ext cx="6900512" cy="425753"/>
      </dsp:txXfrm>
    </dsp:sp>
    <dsp:sp modelId="{4CD3954B-3EFB-064F-919C-725F9D14F1C0}">
      <dsp:nvSpPr>
        <dsp:cNvPr id="0" name=""/>
        <dsp:cNvSpPr/>
      </dsp:nvSpPr>
      <dsp:spPr>
        <a:xfrm>
          <a:off x="0" y="4258206"/>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83511A-9494-F543-8517-E5A2F5785E74}">
      <dsp:nvSpPr>
        <dsp:cNvPr id="0" name=""/>
        <dsp:cNvSpPr/>
      </dsp:nvSpPr>
      <dsp:spPr>
        <a:xfrm>
          <a:off x="0" y="4258206"/>
          <a:ext cx="6900512" cy="425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solidFill>
                <a:srgbClr val="008F00"/>
              </a:solidFill>
            </a:rPr>
            <a:t>11. </a:t>
          </a:r>
          <a:r>
            <a:rPr lang="en-US" sz="1900" kern="1200" dirty="0">
              <a:solidFill>
                <a:srgbClr val="0070C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Eide Bailly </a:t>
          </a:r>
          <a:r>
            <a:rPr lang="en-US" sz="1900" kern="1200" dirty="0" err="1">
              <a:solidFill>
                <a:srgbClr val="0070C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Resourcefullness</a:t>
          </a:r>
          <a:r>
            <a:rPr lang="en-US" sz="1900" kern="1200" dirty="0">
              <a:solidFill>
                <a:srgbClr val="0070C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 Award</a:t>
          </a:r>
          <a:endParaRPr lang="en-US" sz="1900" kern="1200" dirty="0">
            <a:solidFill>
              <a:srgbClr val="0070C0"/>
            </a:solidFill>
          </a:endParaRPr>
        </a:p>
      </dsp:txBody>
      <dsp:txXfrm>
        <a:off x="0" y="4258206"/>
        <a:ext cx="6900512" cy="425753"/>
      </dsp:txXfrm>
    </dsp:sp>
    <dsp:sp modelId="{5AB78E8F-2027-724F-B9CD-3EBA2300B797}">
      <dsp:nvSpPr>
        <dsp:cNvPr id="0" name=""/>
        <dsp:cNvSpPr/>
      </dsp:nvSpPr>
      <dsp:spPr>
        <a:xfrm>
          <a:off x="0" y="4683959"/>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8126B6-C71D-714F-89CE-E05937FF8205}">
      <dsp:nvSpPr>
        <dsp:cNvPr id="0" name=""/>
        <dsp:cNvSpPr/>
      </dsp:nvSpPr>
      <dsp:spPr>
        <a:xfrm>
          <a:off x="0" y="4683959"/>
          <a:ext cx="6900512" cy="425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solidFill>
                <a:srgbClr val="008F00"/>
              </a:solidFill>
            </a:rPr>
            <a:t>12</a:t>
          </a:r>
          <a:r>
            <a:rPr lang="en-US" sz="1900" b="1" kern="1200" dirty="0">
              <a:solidFill>
                <a:srgbClr val="008F00"/>
              </a:solidFill>
              <a:hlinkClick xmlns:r="http://schemas.openxmlformats.org/officeDocument/2006/relationships" r:id="" action="ppaction://hlinksldjump"/>
            </a:rPr>
            <a:t>. </a:t>
          </a:r>
          <a:r>
            <a:rPr lang="en-US" sz="1900" kern="1200" dirty="0">
              <a:solidFill>
                <a:srgbClr val="0070C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Wegmans</a:t>
          </a:r>
          <a:endParaRPr lang="en-US" sz="1900" kern="1200" dirty="0">
            <a:solidFill>
              <a:srgbClr val="0070C0"/>
            </a:solidFill>
          </a:endParaRPr>
        </a:p>
      </dsp:txBody>
      <dsp:txXfrm>
        <a:off x="0" y="4683959"/>
        <a:ext cx="6900512" cy="425753"/>
      </dsp:txXfrm>
    </dsp:sp>
    <dsp:sp modelId="{8F6737D7-73E1-0148-9075-081F61662E30}">
      <dsp:nvSpPr>
        <dsp:cNvPr id="0" name=""/>
        <dsp:cNvSpPr/>
      </dsp:nvSpPr>
      <dsp:spPr>
        <a:xfrm>
          <a:off x="0" y="5109712"/>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028EAE-558B-A445-BDC7-08B6B08B3749}">
      <dsp:nvSpPr>
        <dsp:cNvPr id="0" name=""/>
        <dsp:cNvSpPr/>
      </dsp:nvSpPr>
      <dsp:spPr>
        <a:xfrm>
          <a:off x="0" y="5109712"/>
          <a:ext cx="6900512" cy="425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dirty="0">
              <a:solidFill>
                <a:srgbClr val="008F00"/>
              </a:solidFill>
            </a:rPr>
            <a:t>13. </a:t>
          </a:r>
          <a:r>
            <a:rPr lang="en-US" sz="1900" kern="1200" dirty="0">
              <a:solidFill>
                <a:srgbClr val="0070C0"/>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Kimberton</a:t>
          </a:r>
          <a:endParaRPr lang="en-US" sz="1900" kern="1200" dirty="0">
            <a:solidFill>
              <a:srgbClr val="0070C0"/>
            </a:solidFill>
          </a:endParaRPr>
        </a:p>
      </dsp:txBody>
      <dsp:txXfrm>
        <a:off x="0" y="5109712"/>
        <a:ext cx="6900512" cy="42575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359FEA-D28B-1C40-BDC4-C8777AFA00C1}" type="datetimeFigureOut">
              <a:rPr lang="en-US" smtClean="0"/>
              <a:t>5/31/2025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710DA-DCA7-774C-9D97-6379C0B7382C}" type="slidenum">
              <a:rPr lang="en-US" smtClean="0"/>
              <a:t>‹#›</a:t>
            </a:fld>
            <a:endParaRPr lang="en-US"/>
          </a:p>
        </p:txBody>
      </p:sp>
    </p:spTree>
    <p:extLst>
      <p:ext uri="{BB962C8B-B14F-4D97-AF65-F5344CB8AC3E}">
        <p14:creationId xmlns:p14="http://schemas.microsoft.com/office/powerpoint/2010/main" val="1079479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B7899-08A6-9DF9-4846-06827C468B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9544E3-21B8-489F-3B28-771DF898F5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72EDEE-75D6-BCCA-791F-EBD46C344B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1D7D3E-144B-ABA6-478C-E08BC5091C8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7E4EF-18DD-C64C-85B5-0C9ABE310C9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28225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7E4EF-18DD-C64C-85B5-0C9ABE310C9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54046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7E4EF-18DD-C64C-85B5-0C9ABE310C9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17256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7E4EF-18DD-C64C-85B5-0C9ABE310C9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49652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7E4EF-18DD-C64C-85B5-0C9ABE310C9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9849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7E4EF-18DD-C64C-85B5-0C9ABE310C9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46244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7E4EF-18DD-C64C-85B5-0C9ABE310C9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22847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7E4EF-18DD-C64C-85B5-0C9ABE310C9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45093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7E4EF-18DD-C64C-85B5-0C9ABE310C9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19547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7E4EF-18DD-C64C-85B5-0C9ABE310C9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8576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7E4EF-18DD-C64C-85B5-0C9ABE310C9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03942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3DF07-6395-D9A3-2C87-0C6065118C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344F01-A272-0B62-C8D4-EECC79E490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A572B0-4538-E7A7-9A7C-466CE23A769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4643372-F00C-950C-CE7A-B205E75E76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7E4EF-18DD-C64C-85B5-0C9ABE310C9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449359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7E4EF-18DD-C64C-85B5-0C9ABE310C9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96450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5C5BD-2B1E-48EF-2075-0B2C21DF3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66D6D4-CF90-9F65-0DA9-2CBE98B4B9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DD6CE1-1FDB-71B4-DD06-6CB678519EAE}"/>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C6EB3B16-2AF9-A648-ED96-937D55721268}"/>
              </a:ext>
            </a:extLst>
          </p:cNvPr>
          <p:cNvSpPr>
            <a:spLocks noGrp="1"/>
          </p:cNvSpPr>
          <p:nvPr>
            <p:ph type="sldNum" sz="quarter" idx="5"/>
          </p:nvPr>
        </p:nvSpPr>
        <p:spPr/>
        <p:txBody>
          <a:bodyPr/>
          <a:lstStyle/>
          <a:p>
            <a:fld id="{D20E3038-F14B-AE46-9D6D-6A6455DD9390}" type="slidenum">
              <a:rPr lang="en-US" smtClean="0"/>
              <a:t>40</a:t>
            </a:fld>
            <a:endParaRPr lang="en-US"/>
          </a:p>
        </p:txBody>
      </p:sp>
    </p:spTree>
    <p:extLst>
      <p:ext uri="{BB962C8B-B14F-4D97-AF65-F5344CB8AC3E}">
        <p14:creationId xmlns:p14="http://schemas.microsoft.com/office/powerpoint/2010/main" val="2575493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72CD9-813B-5593-B5D4-4844496BC3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06B71D-C0D7-37BD-BDF0-A4B449412D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49B9BB-F603-DA12-D64A-C13B57AD72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A66118A-1574-95D6-81AE-455C68C1F81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7E4EF-18DD-C64C-85B5-0C9ABE310C9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52943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F97CF-FF5C-7F71-A810-0916F4F246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ACEF4E-A9FD-3797-B51C-9712905D0E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B94CC9-0F77-643A-86FF-CBDC031C57C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011DC94-7216-4FBD-7912-3403B30F525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7E4EF-18DD-C64C-85B5-0C9ABE310C9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44899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85441-B353-52F4-5347-7ED0761765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75EEF1-A170-B35A-7D35-46360D19EF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1D41DB-8D19-B2E5-FF16-D89007B1921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1BA633-4BC5-8CC5-9A5D-1B637F93C94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7E4EF-18DD-C64C-85B5-0C9ABE310C9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65308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88C27-C9A3-FBF0-AEF9-DB0BD36431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F04651-6AF4-4F1D-C666-9F360CD86D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40F78D-8251-4BB3-5EC7-0F3943C415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9FFD53D-7132-0CB4-AFC1-1309D15EDF5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7E4EF-18DD-C64C-85B5-0C9ABE310C9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32544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8EF7E-9CA8-0CDD-81AB-CE15A12D6E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F57FDF-4E21-7C06-6E96-8DC6799116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855D83-55CC-3145-1793-532076A9348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6574F58-B522-488D-49D1-C1B59390669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7E4EF-18DD-C64C-85B5-0C9ABE310C9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67493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E45E9-C7F9-383C-0519-2CFA957A28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81C39-27FD-9ADC-A685-47A60CBAE1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6CD1DD-1009-BF0C-C8CD-89BAB8D26C5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A54B923-5BEE-796C-A53D-4BC49706C95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7E4EF-18DD-C64C-85B5-0C9ABE310C9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36648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7E4EF-18DD-C64C-85B5-0C9ABE310C9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9028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9FCCA-03BB-28DA-F0EB-2D210F6DF2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2B2A9-C433-3300-2C6C-1DA5CF0E22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99DCB7-10BB-0F73-547D-B8AC1D4D362C}"/>
              </a:ext>
            </a:extLst>
          </p:cNvPr>
          <p:cNvSpPr>
            <a:spLocks noGrp="1"/>
          </p:cNvSpPr>
          <p:nvPr>
            <p:ph type="dt" sz="half" idx="10"/>
          </p:nvPr>
        </p:nvSpPr>
        <p:spPr/>
        <p:txBody>
          <a:bodyPr/>
          <a:lstStyle/>
          <a:p>
            <a:fld id="{51155C3D-4A32-5B49-84DB-5FA42BF01828}" type="datetime1">
              <a:rPr lang="en-US" smtClean="0"/>
              <a:t>5/31/2025</a:t>
            </a:fld>
            <a:endParaRPr lang="en-US"/>
          </a:p>
        </p:txBody>
      </p:sp>
      <p:sp>
        <p:nvSpPr>
          <p:cNvPr id="5" name="Footer Placeholder 4">
            <a:extLst>
              <a:ext uri="{FF2B5EF4-FFF2-40B4-BE49-F238E27FC236}">
                <a16:creationId xmlns:a16="http://schemas.microsoft.com/office/drawing/2014/main" id="{FAD85D4B-FBD5-F262-8731-61F4857D14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B9FBA1-3E49-A462-66B7-6A2FA5A67B48}"/>
              </a:ext>
            </a:extLst>
          </p:cNvPr>
          <p:cNvSpPr>
            <a:spLocks noGrp="1"/>
          </p:cNvSpPr>
          <p:nvPr>
            <p:ph type="sldNum" sz="quarter" idx="12"/>
          </p:nvPr>
        </p:nvSpPr>
        <p:spPr/>
        <p:txBody>
          <a:bodyPr/>
          <a:lstStyle/>
          <a:p>
            <a:fld id="{BC4544C0-AE5D-430A-9F83-7BC0C8306B77}" type="slidenum">
              <a:rPr lang="en-US" smtClean="0"/>
              <a:t>‹#›</a:t>
            </a:fld>
            <a:endParaRPr lang="en-US"/>
          </a:p>
        </p:txBody>
      </p:sp>
    </p:spTree>
    <p:extLst>
      <p:ext uri="{BB962C8B-B14F-4D97-AF65-F5344CB8AC3E}">
        <p14:creationId xmlns:p14="http://schemas.microsoft.com/office/powerpoint/2010/main" val="3499470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9CFD-3750-C17F-0037-2ED1CD5F50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705822-0DD6-C142-34CF-95FE294AC4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2CD20-31F9-A7E0-1A86-1F5170594ED8}"/>
              </a:ext>
            </a:extLst>
          </p:cNvPr>
          <p:cNvSpPr>
            <a:spLocks noGrp="1"/>
          </p:cNvSpPr>
          <p:nvPr>
            <p:ph type="dt" sz="half" idx="10"/>
          </p:nvPr>
        </p:nvSpPr>
        <p:spPr/>
        <p:txBody>
          <a:bodyPr/>
          <a:lstStyle/>
          <a:p>
            <a:fld id="{EE8BC176-1116-AE46-8B81-DCF5863309C7}" type="datetime1">
              <a:rPr lang="en-US" smtClean="0"/>
              <a:t>5/31/2025</a:t>
            </a:fld>
            <a:endParaRPr lang="en-US"/>
          </a:p>
        </p:txBody>
      </p:sp>
      <p:sp>
        <p:nvSpPr>
          <p:cNvPr id="5" name="Footer Placeholder 4">
            <a:extLst>
              <a:ext uri="{FF2B5EF4-FFF2-40B4-BE49-F238E27FC236}">
                <a16:creationId xmlns:a16="http://schemas.microsoft.com/office/drawing/2014/main" id="{F9ECBDD5-89C5-0A83-49BC-9F99AFAA1B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722BB-3B9D-6C0D-7C39-7F92B87B02DE}"/>
              </a:ext>
            </a:extLst>
          </p:cNvPr>
          <p:cNvSpPr>
            <a:spLocks noGrp="1"/>
          </p:cNvSpPr>
          <p:nvPr>
            <p:ph type="sldNum" sz="quarter" idx="12"/>
          </p:nvPr>
        </p:nvSpPr>
        <p:spPr/>
        <p:txBody>
          <a:bodyPr/>
          <a:lstStyle/>
          <a:p>
            <a:fld id="{BC4544C0-AE5D-430A-9F83-7BC0C8306B77}" type="slidenum">
              <a:rPr lang="en-US" smtClean="0"/>
              <a:t>‹#›</a:t>
            </a:fld>
            <a:endParaRPr lang="en-US"/>
          </a:p>
        </p:txBody>
      </p:sp>
    </p:spTree>
    <p:extLst>
      <p:ext uri="{BB962C8B-B14F-4D97-AF65-F5344CB8AC3E}">
        <p14:creationId xmlns:p14="http://schemas.microsoft.com/office/powerpoint/2010/main" val="2649777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ED265F-5CA1-3A7D-478B-035FBD7ACE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1882C4-879D-10BB-C05F-B89F9C2E0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916329-0D1E-6A63-7428-435D44709B99}"/>
              </a:ext>
            </a:extLst>
          </p:cNvPr>
          <p:cNvSpPr>
            <a:spLocks noGrp="1"/>
          </p:cNvSpPr>
          <p:nvPr>
            <p:ph type="dt" sz="half" idx="10"/>
          </p:nvPr>
        </p:nvSpPr>
        <p:spPr/>
        <p:txBody>
          <a:bodyPr/>
          <a:lstStyle/>
          <a:p>
            <a:fld id="{C1A61FE7-5E01-8545-BE66-F57550B9A942}" type="datetime1">
              <a:rPr lang="en-US" smtClean="0"/>
              <a:t>5/31/2025</a:t>
            </a:fld>
            <a:endParaRPr lang="en-US"/>
          </a:p>
        </p:txBody>
      </p:sp>
      <p:sp>
        <p:nvSpPr>
          <p:cNvPr id="5" name="Footer Placeholder 4">
            <a:extLst>
              <a:ext uri="{FF2B5EF4-FFF2-40B4-BE49-F238E27FC236}">
                <a16:creationId xmlns:a16="http://schemas.microsoft.com/office/drawing/2014/main" id="{B7B91972-E826-D2B8-5E85-412A894BA5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D1F6DA-20B5-0D62-E7CC-81249FF54B87}"/>
              </a:ext>
            </a:extLst>
          </p:cNvPr>
          <p:cNvSpPr>
            <a:spLocks noGrp="1"/>
          </p:cNvSpPr>
          <p:nvPr>
            <p:ph type="sldNum" sz="quarter" idx="12"/>
          </p:nvPr>
        </p:nvSpPr>
        <p:spPr/>
        <p:txBody>
          <a:bodyPr/>
          <a:lstStyle/>
          <a:p>
            <a:fld id="{BC4544C0-AE5D-430A-9F83-7BC0C8306B77}" type="slidenum">
              <a:rPr lang="en-US" smtClean="0"/>
              <a:t>‹#›</a:t>
            </a:fld>
            <a:endParaRPr lang="en-US"/>
          </a:p>
        </p:txBody>
      </p:sp>
    </p:spTree>
    <p:extLst>
      <p:ext uri="{BB962C8B-B14F-4D97-AF65-F5344CB8AC3E}">
        <p14:creationId xmlns:p14="http://schemas.microsoft.com/office/powerpoint/2010/main" val="1850417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2D8ED-CE97-0C15-6871-960B792EF7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D97EE6-A684-08A5-B7F1-55331F984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4E5666-349D-3B6E-5618-C0073AC33D9F}"/>
              </a:ext>
            </a:extLst>
          </p:cNvPr>
          <p:cNvSpPr>
            <a:spLocks noGrp="1"/>
          </p:cNvSpPr>
          <p:nvPr>
            <p:ph type="dt" sz="half" idx="10"/>
          </p:nvPr>
        </p:nvSpPr>
        <p:spPr/>
        <p:txBody>
          <a:bodyPr/>
          <a:lstStyle/>
          <a:p>
            <a:fld id="{E3AEB75A-A671-A244-8FF7-23FAC389900A}" type="datetimeFigureOut">
              <a:rPr lang="en-US" smtClean="0"/>
              <a:t>5/31/2025</a:t>
            </a:fld>
            <a:endParaRPr lang="en-US"/>
          </a:p>
        </p:txBody>
      </p:sp>
      <p:sp>
        <p:nvSpPr>
          <p:cNvPr id="5" name="Footer Placeholder 4">
            <a:extLst>
              <a:ext uri="{FF2B5EF4-FFF2-40B4-BE49-F238E27FC236}">
                <a16:creationId xmlns:a16="http://schemas.microsoft.com/office/drawing/2014/main" id="{3DA5C619-31F2-5A5B-99E1-47AB9369A7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3F826-BAA9-2743-727E-F399A90DDF7C}"/>
              </a:ext>
            </a:extLst>
          </p:cNvPr>
          <p:cNvSpPr>
            <a:spLocks noGrp="1"/>
          </p:cNvSpPr>
          <p:nvPr>
            <p:ph type="sldNum" sz="quarter" idx="12"/>
          </p:nvPr>
        </p:nvSpPr>
        <p:spPr/>
        <p:txBody>
          <a:bodyPr/>
          <a:lstStyle/>
          <a:p>
            <a:fld id="{C0731FD7-EBF7-814B-A566-9521883A974C}" type="slidenum">
              <a:rPr lang="en-US" smtClean="0"/>
              <a:t>‹#›</a:t>
            </a:fld>
            <a:endParaRPr lang="en-US"/>
          </a:p>
        </p:txBody>
      </p:sp>
    </p:spTree>
    <p:extLst>
      <p:ext uri="{BB962C8B-B14F-4D97-AF65-F5344CB8AC3E}">
        <p14:creationId xmlns:p14="http://schemas.microsoft.com/office/powerpoint/2010/main" val="3022297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3EA86-C2B0-53F4-C62B-C38C0B6C84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1E690B-A9D6-207D-CAD2-6A97BFB311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A0906A-D927-7271-6BA2-8B39A2FB6968}"/>
              </a:ext>
            </a:extLst>
          </p:cNvPr>
          <p:cNvSpPr>
            <a:spLocks noGrp="1"/>
          </p:cNvSpPr>
          <p:nvPr>
            <p:ph type="dt" sz="half" idx="10"/>
          </p:nvPr>
        </p:nvSpPr>
        <p:spPr/>
        <p:txBody>
          <a:bodyPr/>
          <a:lstStyle/>
          <a:p>
            <a:fld id="{E3AEB75A-A671-A244-8FF7-23FAC389900A}" type="datetimeFigureOut">
              <a:rPr lang="en-US" smtClean="0"/>
              <a:t>5/31/2025</a:t>
            </a:fld>
            <a:endParaRPr lang="en-US"/>
          </a:p>
        </p:txBody>
      </p:sp>
      <p:sp>
        <p:nvSpPr>
          <p:cNvPr id="5" name="Footer Placeholder 4">
            <a:extLst>
              <a:ext uri="{FF2B5EF4-FFF2-40B4-BE49-F238E27FC236}">
                <a16:creationId xmlns:a16="http://schemas.microsoft.com/office/drawing/2014/main" id="{399A78CA-3F94-40EE-E975-23E2DE243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F824EC-0C60-7A96-6E40-F3AF4EFDCA39}"/>
              </a:ext>
            </a:extLst>
          </p:cNvPr>
          <p:cNvSpPr>
            <a:spLocks noGrp="1"/>
          </p:cNvSpPr>
          <p:nvPr>
            <p:ph type="sldNum" sz="quarter" idx="12"/>
          </p:nvPr>
        </p:nvSpPr>
        <p:spPr/>
        <p:txBody>
          <a:bodyPr/>
          <a:lstStyle/>
          <a:p>
            <a:fld id="{C0731FD7-EBF7-814B-A566-9521883A974C}" type="slidenum">
              <a:rPr lang="en-US" smtClean="0"/>
              <a:t>‹#›</a:t>
            </a:fld>
            <a:endParaRPr lang="en-US"/>
          </a:p>
        </p:txBody>
      </p:sp>
    </p:spTree>
    <p:extLst>
      <p:ext uri="{BB962C8B-B14F-4D97-AF65-F5344CB8AC3E}">
        <p14:creationId xmlns:p14="http://schemas.microsoft.com/office/powerpoint/2010/main" val="1699577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112C9-16E8-8598-D4AB-EA772C240C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DB41C4-36D3-15DE-6440-CEF67FF7C8E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86AA03-8D1D-ED96-6468-0C48CDB312C6}"/>
              </a:ext>
            </a:extLst>
          </p:cNvPr>
          <p:cNvSpPr>
            <a:spLocks noGrp="1"/>
          </p:cNvSpPr>
          <p:nvPr>
            <p:ph type="dt" sz="half" idx="10"/>
          </p:nvPr>
        </p:nvSpPr>
        <p:spPr/>
        <p:txBody>
          <a:bodyPr/>
          <a:lstStyle/>
          <a:p>
            <a:fld id="{E3AEB75A-A671-A244-8FF7-23FAC389900A}" type="datetimeFigureOut">
              <a:rPr lang="en-US" smtClean="0"/>
              <a:t>5/31/2025</a:t>
            </a:fld>
            <a:endParaRPr lang="en-US"/>
          </a:p>
        </p:txBody>
      </p:sp>
      <p:sp>
        <p:nvSpPr>
          <p:cNvPr id="5" name="Footer Placeholder 4">
            <a:extLst>
              <a:ext uri="{FF2B5EF4-FFF2-40B4-BE49-F238E27FC236}">
                <a16:creationId xmlns:a16="http://schemas.microsoft.com/office/drawing/2014/main" id="{7B033D03-23F2-5A66-62E6-F3FAB4D4C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F19A88-162D-3806-3CF3-B0223A672C6E}"/>
              </a:ext>
            </a:extLst>
          </p:cNvPr>
          <p:cNvSpPr>
            <a:spLocks noGrp="1"/>
          </p:cNvSpPr>
          <p:nvPr>
            <p:ph type="sldNum" sz="quarter" idx="12"/>
          </p:nvPr>
        </p:nvSpPr>
        <p:spPr/>
        <p:txBody>
          <a:bodyPr/>
          <a:lstStyle/>
          <a:p>
            <a:fld id="{C0731FD7-EBF7-814B-A566-9521883A974C}" type="slidenum">
              <a:rPr lang="en-US" smtClean="0"/>
              <a:t>‹#›</a:t>
            </a:fld>
            <a:endParaRPr lang="en-US"/>
          </a:p>
        </p:txBody>
      </p:sp>
    </p:spTree>
    <p:extLst>
      <p:ext uri="{BB962C8B-B14F-4D97-AF65-F5344CB8AC3E}">
        <p14:creationId xmlns:p14="http://schemas.microsoft.com/office/powerpoint/2010/main" val="1814183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929B5-F029-BC51-69FE-2480090E76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DE123C-A09A-6219-67E2-2154BD5D5F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CEB5D2-5379-257C-5EEE-C226E7C2B2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043233-B6F4-7983-8A88-06457C7881BD}"/>
              </a:ext>
            </a:extLst>
          </p:cNvPr>
          <p:cNvSpPr>
            <a:spLocks noGrp="1"/>
          </p:cNvSpPr>
          <p:nvPr>
            <p:ph type="dt" sz="half" idx="10"/>
          </p:nvPr>
        </p:nvSpPr>
        <p:spPr/>
        <p:txBody>
          <a:bodyPr/>
          <a:lstStyle/>
          <a:p>
            <a:fld id="{E3AEB75A-A671-A244-8FF7-23FAC389900A}" type="datetimeFigureOut">
              <a:rPr lang="en-US" smtClean="0"/>
              <a:t>5/31/2025</a:t>
            </a:fld>
            <a:endParaRPr lang="en-US"/>
          </a:p>
        </p:txBody>
      </p:sp>
      <p:sp>
        <p:nvSpPr>
          <p:cNvPr id="6" name="Footer Placeholder 5">
            <a:extLst>
              <a:ext uri="{FF2B5EF4-FFF2-40B4-BE49-F238E27FC236}">
                <a16:creationId xmlns:a16="http://schemas.microsoft.com/office/drawing/2014/main" id="{37E9F580-16FD-3A93-E882-153765F348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74402C-5964-1342-40C9-640B78600652}"/>
              </a:ext>
            </a:extLst>
          </p:cNvPr>
          <p:cNvSpPr>
            <a:spLocks noGrp="1"/>
          </p:cNvSpPr>
          <p:nvPr>
            <p:ph type="sldNum" sz="quarter" idx="12"/>
          </p:nvPr>
        </p:nvSpPr>
        <p:spPr/>
        <p:txBody>
          <a:bodyPr/>
          <a:lstStyle/>
          <a:p>
            <a:fld id="{C0731FD7-EBF7-814B-A566-9521883A974C}" type="slidenum">
              <a:rPr lang="en-US" smtClean="0"/>
              <a:t>‹#›</a:t>
            </a:fld>
            <a:endParaRPr lang="en-US"/>
          </a:p>
        </p:txBody>
      </p:sp>
    </p:spTree>
    <p:extLst>
      <p:ext uri="{BB962C8B-B14F-4D97-AF65-F5344CB8AC3E}">
        <p14:creationId xmlns:p14="http://schemas.microsoft.com/office/powerpoint/2010/main" val="2425127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52B1-08F9-C74D-9B11-9261296158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2E9E88-B5AB-548C-81A3-5852D92DFF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420A35-C97F-C955-BB68-624C99B92E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9B6160-C328-7000-076D-63F096B362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CF72C9-C57B-2FA7-7E70-4DD8858D57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FCC51A-4490-E179-C148-0BDC6C238A58}"/>
              </a:ext>
            </a:extLst>
          </p:cNvPr>
          <p:cNvSpPr>
            <a:spLocks noGrp="1"/>
          </p:cNvSpPr>
          <p:nvPr>
            <p:ph type="dt" sz="half" idx="10"/>
          </p:nvPr>
        </p:nvSpPr>
        <p:spPr/>
        <p:txBody>
          <a:bodyPr/>
          <a:lstStyle/>
          <a:p>
            <a:fld id="{E3AEB75A-A671-A244-8FF7-23FAC389900A}" type="datetimeFigureOut">
              <a:rPr lang="en-US" smtClean="0"/>
              <a:t>5/31/2025</a:t>
            </a:fld>
            <a:endParaRPr lang="en-US"/>
          </a:p>
        </p:txBody>
      </p:sp>
      <p:sp>
        <p:nvSpPr>
          <p:cNvPr id="8" name="Footer Placeholder 7">
            <a:extLst>
              <a:ext uri="{FF2B5EF4-FFF2-40B4-BE49-F238E27FC236}">
                <a16:creationId xmlns:a16="http://schemas.microsoft.com/office/drawing/2014/main" id="{CEF48E84-486F-6B05-3035-B3D0742B3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A9DF6B-7FA2-FFA8-A05D-486D16B7DEEB}"/>
              </a:ext>
            </a:extLst>
          </p:cNvPr>
          <p:cNvSpPr>
            <a:spLocks noGrp="1"/>
          </p:cNvSpPr>
          <p:nvPr>
            <p:ph type="sldNum" sz="quarter" idx="12"/>
          </p:nvPr>
        </p:nvSpPr>
        <p:spPr/>
        <p:txBody>
          <a:bodyPr/>
          <a:lstStyle/>
          <a:p>
            <a:fld id="{C0731FD7-EBF7-814B-A566-9521883A974C}" type="slidenum">
              <a:rPr lang="en-US" smtClean="0"/>
              <a:t>‹#›</a:t>
            </a:fld>
            <a:endParaRPr lang="en-US"/>
          </a:p>
        </p:txBody>
      </p:sp>
    </p:spTree>
    <p:extLst>
      <p:ext uri="{BB962C8B-B14F-4D97-AF65-F5344CB8AC3E}">
        <p14:creationId xmlns:p14="http://schemas.microsoft.com/office/powerpoint/2010/main" val="3350428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01B98-B41F-E1CC-2A4A-42AE50D651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BD3EB0-419C-01B8-C6CB-216A10CF15C9}"/>
              </a:ext>
            </a:extLst>
          </p:cNvPr>
          <p:cNvSpPr>
            <a:spLocks noGrp="1"/>
          </p:cNvSpPr>
          <p:nvPr>
            <p:ph type="dt" sz="half" idx="10"/>
          </p:nvPr>
        </p:nvSpPr>
        <p:spPr/>
        <p:txBody>
          <a:bodyPr/>
          <a:lstStyle/>
          <a:p>
            <a:fld id="{E3AEB75A-A671-A244-8FF7-23FAC389900A}" type="datetimeFigureOut">
              <a:rPr lang="en-US" smtClean="0"/>
              <a:t>5/31/2025</a:t>
            </a:fld>
            <a:endParaRPr lang="en-US"/>
          </a:p>
        </p:txBody>
      </p:sp>
      <p:sp>
        <p:nvSpPr>
          <p:cNvPr id="4" name="Footer Placeholder 3">
            <a:extLst>
              <a:ext uri="{FF2B5EF4-FFF2-40B4-BE49-F238E27FC236}">
                <a16:creationId xmlns:a16="http://schemas.microsoft.com/office/drawing/2014/main" id="{26FBCBAE-9C5F-0EAF-7388-F098216D20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84DE38-ECA0-0355-77EB-31F52CF1DBEE}"/>
              </a:ext>
            </a:extLst>
          </p:cNvPr>
          <p:cNvSpPr>
            <a:spLocks noGrp="1"/>
          </p:cNvSpPr>
          <p:nvPr>
            <p:ph type="sldNum" sz="quarter" idx="12"/>
          </p:nvPr>
        </p:nvSpPr>
        <p:spPr/>
        <p:txBody>
          <a:bodyPr/>
          <a:lstStyle/>
          <a:p>
            <a:fld id="{C0731FD7-EBF7-814B-A566-9521883A974C}" type="slidenum">
              <a:rPr lang="en-US" smtClean="0"/>
              <a:t>‹#›</a:t>
            </a:fld>
            <a:endParaRPr lang="en-US"/>
          </a:p>
        </p:txBody>
      </p:sp>
    </p:spTree>
    <p:extLst>
      <p:ext uri="{BB962C8B-B14F-4D97-AF65-F5344CB8AC3E}">
        <p14:creationId xmlns:p14="http://schemas.microsoft.com/office/powerpoint/2010/main" val="18666073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A53780-D779-1044-AA8A-FC56A2188A4C}"/>
              </a:ext>
            </a:extLst>
          </p:cNvPr>
          <p:cNvSpPr>
            <a:spLocks noGrp="1"/>
          </p:cNvSpPr>
          <p:nvPr>
            <p:ph type="dt" sz="half" idx="10"/>
          </p:nvPr>
        </p:nvSpPr>
        <p:spPr/>
        <p:txBody>
          <a:bodyPr/>
          <a:lstStyle/>
          <a:p>
            <a:fld id="{E3AEB75A-A671-A244-8FF7-23FAC389900A}" type="datetimeFigureOut">
              <a:rPr lang="en-US" smtClean="0"/>
              <a:t>5/31/2025</a:t>
            </a:fld>
            <a:endParaRPr lang="en-US"/>
          </a:p>
        </p:txBody>
      </p:sp>
      <p:sp>
        <p:nvSpPr>
          <p:cNvPr id="3" name="Footer Placeholder 2">
            <a:extLst>
              <a:ext uri="{FF2B5EF4-FFF2-40B4-BE49-F238E27FC236}">
                <a16:creationId xmlns:a16="http://schemas.microsoft.com/office/drawing/2014/main" id="{DEAF5C36-AA7D-97E8-31B2-D1DC0A6AD9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AA3E5A-F64B-A193-327C-D0C9D63397E1}"/>
              </a:ext>
            </a:extLst>
          </p:cNvPr>
          <p:cNvSpPr>
            <a:spLocks noGrp="1"/>
          </p:cNvSpPr>
          <p:nvPr>
            <p:ph type="sldNum" sz="quarter" idx="12"/>
          </p:nvPr>
        </p:nvSpPr>
        <p:spPr/>
        <p:txBody>
          <a:bodyPr/>
          <a:lstStyle/>
          <a:p>
            <a:fld id="{C0731FD7-EBF7-814B-A566-9521883A974C}" type="slidenum">
              <a:rPr lang="en-US" smtClean="0"/>
              <a:t>‹#›</a:t>
            </a:fld>
            <a:endParaRPr lang="en-US"/>
          </a:p>
        </p:txBody>
      </p:sp>
    </p:spTree>
    <p:extLst>
      <p:ext uri="{BB962C8B-B14F-4D97-AF65-F5344CB8AC3E}">
        <p14:creationId xmlns:p14="http://schemas.microsoft.com/office/powerpoint/2010/main" val="17787531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D19AA-E47C-326C-74CB-7FB6183DAF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2BB4E5-E7B7-FAED-C721-EC617A1D89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6F80D4-6316-EF59-2AF3-E95971D51D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BFE233-7D6D-78A0-6488-90DB44B46815}"/>
              </a:ext>
            </a:extLst>
          </p:cNvPr>
          <p:cNvSpPr>
            <a:spLocks noGrp="1"/>
          </p:cNvSpPr>
          <p:nvPr>
            <p:ph type="dt" sz="half" idx="10"/>
          </p:nvPr>
        </p:nvSpPr>
        <p:spPr/>
        <p:txBody>
          <a:bodyPr/>
          <a:lstStyle/>
          <a:p>
            <a:fld id="{E3AEB75A-A671-A244-8FF7-23FAC389900A}" type="datetimeFigureOut">
              <a:rPr lang="en-US" smtClean="0"/>
              <a:t>5/31/2025</a:t>
            </a:fld>
            <a:endParaRPr lang="en-US"/>
          </a:p>
        </p:txBody>
      </p:sp>
      <p:sp>
        <p:nvSpPr>
          <p:cNvPr id="6" name="Footer Placeholder 5">
            <a:extLst>
              <a:ext uri="{FF2B5EF4-FFF2-40B4-BE49-F238E27FC236}">
                <a16:creationId xmlns:a16="http://schemas.microsoft.com/office/drawing/2014/main" id="{E4F2ADF5-0DBD-C497-6AB6-40C45BC5DA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2CEF93-9135-C43D-4375-E1D9B4DA6805}"/>
              </a:ext>
            </a:extLst>
          </p:cNvPr>
          <p:cNvSpPr>
            <a:spLocks noGrp="1"/>
          </p:cNvSpPr>
          <p:nvPr>
            <p:ph type="sldNum" sz="quarter" idx="12"/>
          </p:nvPr>
        </p:nvSpPr>
        <p:spPr/>
        <p:txBody>
          <a:bodyPr/>
          <a:lstStyle/>
          <a:p>
            <a:fld id="{C0731FD7-EBF7-814B-A566-9521883A974C}" type="slidenum">
              <a:rPr lang="en-US" smtClean="0"/>
              <a:t>‹#›</a:t>
            </a:fld>
            <a:endParaRPr lang="en-US"/>
          </a:p>
        </p:txBody>
      </p:sp>
    </p:spTree>
    <p:extLst>
      <p:ext uri="{BB962C8B-B14F-4D97-AF65-F5344CB8AC3E}">
        <p14:creationId xmlns:p14="http://schemas.microsoft.com/office/powerpoint/2010/main" val="164592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F3D0F-C6DB-6E18-A599-197E30A776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E53AF4-5DE5-C0F0-C5BE-C5C5718A4F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0D9267-E471-4EB7-0495-90477AC3CAC0}"/>
              </a:ext>
            </a:extLst>
          </p:cNvPr>
          <p:cNvSpPr>
            <a:spLocks noGrp="1"/>
          </p:cNvSpPr>
          <p:nvPr>
            <p:ph type="dt" sz="half" idx="10"/>
          </p:nvPr>
        </p:nvSpPr>
        <p:spPr/>
        <p:txBody>
          <a:bodyPr/>
          <a:lstStyle/>
          <a:p>
            <a:fld id="{88CF2F1C-5B0D-244A-BBDC-14AE8758B41C}" type="datetime1">
              <a:rPr lang="en-US" smtClean="0"/>
              <a:t>5/31/2025</a:t>
            </a:fld>
            <a:endParaRPr lang="en-US"/>
          </a:p>
        </p:txBody>
      </p:sp>
      <p:sp>
        <p:nvSpPr>
          <p:cNvPr id="5" name="Footer Placeholder 4">
            <a:extLst>
              <a:ext uri="{FF2B5EF4-FFF2-40B4-BE49-F238E27FC236}">
                <a16:creationId xmlns:a16="http://schemas.microsoft.com/office/drawing/2014/main" id="{C48377D5-51C7-3365-ABA5-1FE78C0391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857EA8-D09F-983A-6E3E-0DB7E34CEED8}"/>
              </a:ext>
            </a:extLst>
          </p:cNvPr>
          <p:cNvSpPr>
            <a:spLocks noGrp="1"/>
          </p:cNvSpPr>
          <p:nvPr>
            <p:ph type="sldNum" sz="quarter" idx="12"/>
          </p:nvPr>
        </p:nvSpPr>
        <p:spPr/>
        <p:txBody>
          <a:bodyPr/>
          <a:lstStyle/>
          <a:p>
            <a:fld id="{BC4544C0-AE5D-430A-9F83-7BC0C8306B77}" type="slidenum">
              <a:rPr lang="en-US" smtClean="0"/>
              <a:t>‹#›</a:t>
            </a:fld>
            <a:endParaRPr lang="en-US"/>
          </a:p>
        </p:txBody>
      </p:sp>
    </p:spTree>
    <p:extLst>
      <p:ext uri="{BB962C8B-B14F-4D97-AF65-F5344CB8AC3E}">
        <p14:creationId xmlns:p14="http://schemas.microsoft.com/office/powerpoint/2010/main" val="38473565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5B2D-F332-E9C1-3718-66DDD52B35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4C22DC-1395-A6B3-B682-ACD6AEF3C4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B62010-10F7-78F6-48C4-4ED39C3EAF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2183EF-C41E-7BE6-CBDB-EF6069DE61DF}"/>
              </a:ext>
            </a:extLst>
          </p:cNvPr>
          <p:cNvSpPr>
            <a:spLocks noGrp="1"/>
          </p:cNvSpPr>
          <p:nvPr>
            <p:ph type="dt" sz="half" idx="10"/>
          </p:nvPr>
        </p:nvSpPr>
        <p:spPr/>
        <p:txBody>
          <a:bodyPr/>
          <a:lstStyle/>
          <a:p>
            <a:fld id="{E3AEB75A-A671-A244-8FF7-23FAC389900A}" type="datetimeFigureOut">
              <a:rPr lang="en-US" smtClean="0"/>
              <a:t>5/31/2025</a:t>
            </a:fld>
            <a:endParaRPr lang="en-US"/>
          </a:p>
        </p:txBody>
      </p:sp>
      <p:sp>
        <p:nvSpPr>
          <p:cNvPr id="6" name="Footer Placeholder 5">
            <a:extLst>
              <a:ext uri="{FF2B5EF4-FFF2-40B4-BE49-F238E27FC236}">
                <a16:creationId xmlns:a16="http://schemas.microsoft.com/office/drawing/2014/main" id="{C45440ED-843C-7011-A865-DE1E595F0F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E68C77-0B8B-B67C-80E5-EA8723B4D1C4}"/>
              </a:ext>
            </a:extLst>
          </p:cNvPr>
          <p:cNvSpPr>
            <a:spLocks noGrp="1"/>
          </p:cNvSpPr>
          <p:nvPr>
            <p:ph type="sldNum" sz="quarter" idx="12"/>
          </p:nvPr>
        </p:nvSpPr>
        <p:spPr/>
        <p:txBody>
          <a:bodyPr/>
          <a:lstStyle/>
          <a:p>
            <a:fld id="{C0731FD7-EBF7-814B-A566-9521883A974C}" type="slidenum">
              <a:rPr lang="en-US" smtClean="0"/>
              <a:t>‹#›</a:t>
            </a:fld>
            <a:endParaRPr lang="en-US"/>
          </a:p>
        </p:txBody>
      </p:sp>
    </p:spTree>
    <p:extLst>
      <p:ext uri="{BB962C8B-B14F-4D97-AF65-F5344CB8AC3E}">
        <p14:creationId xmlns:p14="http://schemas.microsoft.com/office/powerpoint/2010/main" val="2591979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9E54A-2172-8F54-2BF6-65F91384E6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FBD14B-AF28-B1F3-2231-FEC4310A31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BB0AFF-14D8-F43B-A684-2FDBDB25564A}"/>
              </a:ext>
            </a:extLst>
          </p:cNvPr>
          <p:cNvSpPr>
            <a:spLocks noGrp="1"/>
          </p:cNvSpPr>
          <p:nvPr>
            <p:ph type="dt" sz="half" idx="10"/>
          </p:nvPr>
        </p:nvSpPr>
        <p:spPr/>
        <p:txBody>
          <a:bodyPr/>
          <a:lstStyle/>
          <a:p>
            <a:fld id="{E3AEB75A-A671-A244-8FF7-23FAC389900A}" type="datetimeFigureOut">
              <a:rPr lang="en-US" smtClean="0"/>
              <a:t>5/31/2025</a:t>
            </a:fld>
            <a:endParaRPr lang="en-US"/>
          </a:p>
        </p:txBody>
      </p:sp>
      <p:sp>
        <p:nvSpPr>
          <p:cNvPr id="5" name="Footer Placeholder 4">
            <a:extLst>
              <a:ext uri="{FF2B5EF4-FFF2-40B4-BE49-F238E27FC236}">
                <a16:creationId xmlns:a16="http://schemas.microsoft.com/office/drawing/2014/main" id="{D4BDDB28-0EBB-D52C-1139-BAB0009DB1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6A0EC3-BD8D-F419-10DD-46818D0077F2}"/>
              </a:ext>
            </a:extLst>
          </p:cNvPr>
          <p:cNvSpPr>
            <a:spLocks noGrp="1"/>
          </p:cNvSpPr>
          <p:nvPr>
            <p:ph type="sldNum" sz="quarter" idx="12"/>
          </p:nvPr>
        </p:nvSpPr>
        <p:spPr/>
        <p:txBody>
          <a:bodyPr/>
          <a:lstStyle/>
          <a:p>
            <a:fld id="{C0731FD7-EBF7-814B-A566-9521883A974C}" type="slidenum">
              <a:rPr lang="en-US" smtClean="0"/>
              <a:t>‹#›</a:t>
            </a:fld>
            <a:endParaRPr lang="en-US"/>
          </a:p>
        </p:txBody>
      </p:sp>
    </p:spTree>
    <p:extLst>
      <p:ext uri="{BB962C8B-B14F-4D97-AF65-F5344CB8AC3E}">
        <p14:creationId xmlns:p14="http://schemas.microsoft.com/office/powerpoint/2010/main" val="18970552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E2FF64-72B5-0A8F-7F9D-12D8FFEBE0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2EAC82-2414-F77C-1FC2-AFC9767A2D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0465C-492B-8C72-39CA-38BE5D6C9344}"/>
              </a:ext>
            </a:extLst>
          </p:cNvPr>
          <p:cNvSpPr>
            <a:spLocks noGrp="1"/>
          </p:cNvSpPr>
          <p:nvPr>
            <p:ph type="dt" sz="half" idx="10"/>
          </p:nvPr>
        </p:nvSpPr>
        <p:spPr/>
        <p:txBody>
          <a:bodyPr/>
          <a:lstStyle/>
          <a:p>
            <a:fld id="{E3AEB75A-A671-A244-8FF7-23FAC389900A}" type="datetimeFigureOut">
              <a:rPr lang="en-US" smtClean="0"/>
              <a:t>5/31/2025</a:t>
            </a:fld>
            <a:endParaRPr lang="en-US"/>
          </a:p>
        </p:txBody>
      </p:sp>
      <p:sp>
        <p:nvSpPr>
          <p:cNvPr id="5" name="Footer Placeholder 4">
            <a:extLst>
              <a:ext uri="{FF2B5EF4-FFF2-40B4-BE49-F238E27FC236}">
                <a16:creationId xmlns:a16="http://schemas.microsoft.com/office/drawing/2014/main" id="{FDA530F6-A1A0-D757-D4B1-69F639A8F7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8C5CD7-AD5B-F9DB-417A-10CBC654F575}"/>
              </a:ext>
            </a:extLst>
          </p:cNvPr>
          <p:cNvSpPr>
            <a:spLocks noGrp="1"/>
          </p:cNvSpPr>
          <p:nvPr>
            <p:ph type="sldNum" sz="quarter" idx="12"/>
          </p:nvPr>
        </p:nvSpPr>
        <p:spPr/>
        <p:txBody>
          <a:bodyPr/>
          <a:lstStyle/>
          <a:p>
            <a:fld id="{C0731FD7-EBF7-814B-A566-9521883A974C}" type="slidenum">
              <a:rPr lang="en-US" smtClean="0"/>
              <a:t>‹#›</a:t>
            </a:fld>
            <a:endParaRPr lang="en-US"/>
          </a:p>
        </p:txBody>
      </p:sp>
    </p:spTree>
    <p:extLst>
      <p:ext uri="{BB962C8B-B14F-4D97-AF65-F5344CB8AC3E}">
        <p14:creationId xmlns:p14="http://schemas.microsoft.com/office/powerpoint/2010/main" val="24354824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9FCCA-03BB-28DA-F0EB-2D210F6DF2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2B2A9-C433-3300-2C6C-1DA5CF0E22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99DCB7-10BB-0F73-547D-B8AC1D4D362C}"/>
              </a:ext>
            </a:extLst>
          </p:cNvPr>
          <p:cNvSpPr>
            <a:spLocks noGrp="1"/>
          </p:cNvSpPr>
          <p:nvPr>
            <p:ph type="dt" sz="half" idx="10"/>
          </p:nvPr>
        </p:nvSpPr>
        <p:spPr/>
        <p:txBody>
          <a:bodyPr/>
          <a:lstStyle/>
          <a:p>
            <a:fld id="{8AC9828C-BD4C-4710-94B3-B2849D0F4970}" type="datetimeFigureOut">
              <a:rPr lang="en-US" smtClean="0"/>
              <a:t>5/31/2025</a:t>
            </a:fld>
            <a:endParaRPr lang="en-US" dirty="0"/>
          </a:p>
        </p:txBody>
      </p:sp>
      <p:sp>
        <p:nvSpPr>
          <p:cNvPr id="5" name="Footer Placeholder 4">
            <a:extLst>
              <a:ext uri="{FF2B5EF4-FFF2-40B4-BE49-F238E27FC236}">
                <a16:creationId xmlns:a16="http://schemas.microsoft.com/office/drawing/2014/main" id="{FAD85D4B-FBD5-F262-8731-61F4857D14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2B9FBA1-3E49-A462-66B7-6A2FA5A67B48}"/>
              </a:ext>
            </a:extLst>
          </p:cNvPr>
          <p:cNvSpPr>
            <a:spLocks noGrp="1"/>
          </p:cNvSpPr>
          <p:nvPr>
            <p:ph type="sldNum" sz="quarter" idx="12"/>
          </p:nvPr>
        </p:nvSpPr>
        <p:spPr/>
        <p:txBody>
          <a:bodyPr/>
          <a:lstStyle/>
          <a:p>
            <a:fld id="{BC4544C0-AE5D-430A-9F83-7BC0C8306B77}" type="slidenum">
              <a:rPr lang="en-US" smtClean="0"/>
              <a:t>‹#›</a:t>
            </a:fld>
            <a:endParaRPr lang="en-US" dirty="0"/>
          </a:p>
        </p:txBody>
      </p:sp>
    </p:spTree>
    <p:extLst>
      <p:ext uri="{BB962C8B-B14F-4D97-AF65-F5344CB8AC3E}">
        <p14:creationId xmlns:p14="http://schemas.microsoft.com/office/powerpoint/2010/main" val="15598230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F3D0F-C6DB-6E18-A599-197E30A776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E53AF4-5DE5-C0F0-C5BE-C5C5718A4F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0D9267-E471-4EB7-0495-90477AC3CAC0}"/>
              </a:ext>
            </a:extLst>
          </p:cNvPr>
          <p:cNvSpPr>
            <a:spLocks noGrp="1"/>
          </p:cNvSpPr>
          <p:nvPr>
            <p:ph type="dt" sz="half" idx="10"/>
          </p:nvPr>
        </p:nvSpPr>
        <p:spPr/>
        <p:txBody>
          <a:bodyPr/>
          <a:lstStyle/>
          <a:p>
            <a:fld id="{8AC9828C-BD4C-4710-94B3-B2849D0F4970}" type="datetimeFigureOut">
              <a:rPr lang="en-US" smtClean="0"/>
              <a:t>5/31/2025</a:t>
            </a:fld>
            <a:endParaRPr lang="en-US" dirty="0"/>
          </a:p>
        </p:txBody>
      </p:sp>
      <p:sp>
        <p:nvSpPr>
          <p:cNvPr id="5" name="Footer Placeholder 4">
            <a:extLst>
              <a:ext uri="{FF2B5EF4-FFF2-40B4-BE49-F238E27FC236}">
                <a16:creationId xmlns:a16="http://schemas.microsoft.com/office/drawing/2014/main" id="{C48377D5-51C7-3365-ABA5-1FE78C0391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857EA8-D09F-983A-6E3E-0DB7E34CEED8}"/>
              </a:ext>
            </a:extLst>
          </p:cNvPr>
          <p:cNvSpPr>
            <a:spLocks noGrp="1"/>
          </p:cNvSpPr>
          <p:nvPr>
            <p:ph type="sldNum" sz="quarter" idx="12"/>
          </p:nvPr>
        </p:nvSpPr>
        <p:spPr/>
        <p:txBody>
          <a:bodyPr/>
          <a:lstStyle/>
          <a:p>
            <a:fld id="{BC4544C0-AE5D-430A-9F83-7BC0C8306B77}" type="slidenum">
              <a:rPr lang="en-US" smtClean="0"/>
              <a:t>‹#›</a:t>
            </a:fld>
            <a:endParaRPr lang="en-US" dirty="0"/>
          </a:p>
        </p:txBody>
      </p:sp>
    </p:spTree>
    <p:extLst>
      <p:ext uri="{BB962C8B-B14F-4D97-AF65-F5344CB8AC3E}">
        <p14:creationId xmlns:p14="http://schemas.microsoft.com/office/powerpoint/2010/main" val="14359609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0260-F6A1-B05B-F990-7B70C07301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A1356A-5247-4559-9AD7-12A7E1026C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039FFB-C264-61A1-B8DA-D856BC0B5D52}"/>
              </a:ext>
            </a:extLst>
          </p:cNvPr>
          <p:cNvSpPr>
            <a:spLocks noGrp="1"/>
          </p:cNvSpPr>
          <p:nvPr>
            <p:ph type="dt" sz="half" idx="10"/>
          </p:nvPr>
        </p:nvSpPr>
        <p:spPr/>
        <p:txBody>
          <a:bodyPr/>
          <a:lstStyle/>
          <a:p>
            <a:fld id="{8AC9828C-BD4C-4710-94B3-B2849D0F4970}" type="datetimeFigureOut">
              <a:rPr lang="en-US" smtClean="0"/>
              <a:t>5/31/2025</a:t>
            </a:fld>
            <a:endParaRPr lang="en-US" dirty="0"/>
          </a:p>
        </p:txBody>
      </p:sp>
      <p:sp>
        <p:nvSpPr>
          <p:cNvPr id="5" name="Footer Placeholder 4">
            <a:extLst>
              <a:ext uri="{FF2B5EF4-FFF2-40B4-BE49-F238E27FC236}">
                <a16:creationId xmlns:a16="http://schemas.microsoft.com/office/drawing/2014/main" id="{077A4C4B-7DEC-AF39-186E-E06B7FACC5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B6909C-F8F1-CBD4-018F-60A812953ABD}"/>
              </a:ext>
            </a:extLst>
          </p:cNvPr>
          <p:cNvSpPr>
            <a:spLocks noGrp="1"/>
          </p:cNvSpPr>
          <p:nvPr>
            <p:ph type="sldNum" sz="quarter" idx="12"/>
          </p:nvPr>
        </p:nvSpPr>
        <p:spPr/>
        <p:txBody>
          <a:bodyPr/>
          <a:lstStyle/>
          <a:p>
            <a:fld id="{BC4544C0-AE5D-430A-9F83-7BC0C8306B77}" type="slidenum">
              <a:rPr lang="en-US" smtClean="0"/>
              <a:t>‹#›</a:t>
            </a:fld>
            <a:endParaRPr lang="en-US" dirty="0"/>
          </a:p>
        </p:txBody>
      </p:sp>
    </p:spTree>
    <p:extLst>
      <p:ext uri="{BB962C8B-B14F-4D97-AF65-F5344CB8AC3E}">
        <p14:creationId xmlns:p14="http://schemas.microsoft.com/office/powerpoint/2010/main" val="2374224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F6F1C-1A84-C566-CB86-2243FA4C94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2B2586-FBC7-C328-A185-ADA29FC85E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3FC2E3-B9EF-9906-EB3C-E52D95F40E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A9B7BE-276D-4F03-D6E0-0407292ACAAC}"/>
              </a:ext>
            </a:extLst>
          </p:cNvPr>
          <p:cNvSpPr>
            <a:spLocks noGrp="1"/>
          </p:cNvSpPr>
          <p:nvPr>
            <p:ph type="dt" sz="half" idx="10"/>
          </p:nvPr>
        </p:nvSpPr>
        <p:spPr/>
        <p:txBody>
          <a:bodyPr/>
          <a:lstStyle/>
          <a:p>
            <a:fld id="{8AC9828C-BD4C-4710-94B3-B2849D0F4970}" type="datetimeFigureOut">
              <a:rPr lang="en-US" smtClean="0"/>
              <a:t>5/31/2025</a:t>
            </a:fld>
            <a:endParaRPr lang="en-US" dirty="0"/>
          </a:p>
        </p:txBody>
      </p:sp>
      <p:sp>
        <p:nvSpPr>
          <p:cNvPr id="6" name="Footer Placeholder 5">
            <a:extLst>
              <a:ext uri="{FF2B5EF4-FFF2-40B4-BE49-F238E27FC236}">
                <a16:creationId xmlns:a16="http://schemas.microsoft.com/office/drawing/2014/main" id="{985800E9-5E1B-A58A-8B0F-6A67FBAA694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9FF31D-32D9-5304-141D-8C9D20934012}"/>
              </a:ext>
            </a:extLst>
          </p:cNvPr>
          <p:cNvSpPr>
            <a:spLocks noGrp="1"/>
          </p:cNvSpPr>
          <p:nvPr>
            <p:ph type="sldNum" sz="quarter" idx="12"/>
          </p:nvPr>
        </p:nvSpPr>
        <p:spPr/>
        <p:txBody>
          <a:bodyPr/>
          <a:lstStyle/>
          <a:p>
            <a:fld id="{BC4544C0-AE5D-430A-9F83-7BC0C8306B77}" type="slidenum">
              <a:rPr lang="en-US" smtClean="0"/>
              <a:t>‹#›</a:t>
            </a:fld>
            <a:endParaRPr lang="en-US" dirty="0"/>
          </a:p>
        </p:txBody>
      </p:sp>
    </p:spTree>
    <p:extLst>
      <p:ext uri="{BB962C8B-B14F-4D97-AF65-F5344CB8AC3E}">
        <p14:creationId xmlns:p14="http://schemas.microsoft.com/office/powerpoint/2010/main" val="37100329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AF00-F436-C073-E16D-03461A42A5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33FBD6-6A08-B509-4FEA-0B2E1FFCB3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2CD9A-F5C1-FE0C-06D0-58E883D2EF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34D670-649A-5334-B121-16A307D73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5BD915-71ED-2ECD-83CF-CCF5B37B15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3F28B3-DB5C-6481-528B-B8405988D286}"/>
              </a:ext>
            </a:extLst>
          </p:cNvPr>
          <p:cNvSpPr>
            <a:spLocks noGrp="1"/>
          </p:cNvSpPr>
          <p:nvPr>
            <p:ph type="dt" sz="half" idx="10"/>
          </p:nvPr>
        </p:nvSpPr>
        <p:spPr/>
        <p:txBody>
          <a:bodyPr/>
          <a:lstStyle/>
          <a:p>
            <a:fld id="{8AC9828C-BD4C-4710-94B3-B2849D0F4970}" type="datetimeFigureOut">
              <a:rPr lang="en-US" smtClean="0"/>
              <a:t>5/31/2025</a:t>
            </a:fld>
            <a:endParaRPr lang="en-US" dirty="0"/>
          </a:p>
        </p:txBody>
      </p:sp>
      <p:sp>
        <p:nvSpPr>
          <p:cNvPr id="8" name="Footer Placeholder 7">
            <a:extLst>
              <a:ext uri="{FF2B5EF4-FFF2-40B4-BE49-F238E27FC236}">
                <a16:creationId xmlns:a16="http://schemas.microsoft.com/office/drawing/2014/main" id="{997E1EBD-2885-F918-30E3-D875E03DB86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451902F-C785-B7C1-49D6-37B2120F3CDE}"/>
              </a:ext>
            </a:extLst>
          </p:cNvPr>
          <p:cNvSpPr>
            <a:spLocks noGrp="1"/>
          </p:cNvSpPr>
          <p:nvPr>
            <p:ph type="sldNum" sz="quarter" idx="12"/>
          </p:nvPr>
        </p:nvSpPr>
        <p:spPr/>
        <p:txBody>
          <a:bodyPr/>
          <a:lstStyle/>
          <a:p>
            <a:fld id="{BC4544C0-AE5D-430A-9F83-7BC0C8306B77}" type="slidenum">
              <a:rPr lang="en-US" smtClean="0"/>
              <a:t>‹#›</a:t>
            </a:fld>
            <a:endParaRPr lang="en-US" dirty="0"/>
          </a:p>
        </p:txBody>
      </p:sp>
    </p:spTree>
    <p:extLst>
      <p:ext uri="{BB962C8B-B14F-4D97-AF65-F5344CB8AC3E}">
        <p14:creationId xmlns:p14="http://schemas.microsoft.com/office/powerpoint/2010/main" val="37005333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781C4-6175-29FE-1505-A3CE459160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434663-7F49-CFF5-89AC-A73BB9F5AD18}"/>
              </a:ext>
            </a:extLst>
          </p:cNvPr>
          <p:cNvSpPr>
            <a:spLocks noGrp="1"/>
          </p:cNvSpPr>
          <p:nvPr>
            <p:ph type="dt" sz="half" idx="10"/>
          </p:nvPr>
        </p:nvSpPr>
        <p:spPr/>
        <p:txBody>
          <a:bodyPr/>
          <a:lstStyle/>
          <a:p>
            <a:fld id="{8AC9828C-BD4C-4710-94B3-B2849D0F4970}" type="datetimeFigureOut">
              <a:rPr lang="en-US" smtClean="0"/>
              <a:t>5/31/2025</a:t>
            </a:fld>
            <a:endParaRPr lang="en-US" dirty="0"/>
          </a:p>
        </p:txBody>
      </p:sp>
      <p:sp>
        <p:nvSpPr>
          <p:cNvPr id="4" name="Footer Placeholder 3">
            <a:extLst>
              <a:ext uri="{FF2B5EF4-FFF2-40B4-BE49-F238E27FC236}">
                <a16:creationId xmlns:a16="http://schemas.microsoft.com/office/drawing/2014/main" id="{AD771EC2-4005-714A-5B80-B85C01259CF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1D15FED-4BAE-05AB-B903-DD2BEC971A66}"/>
              </a:ext>
            </a:extLst>
          </p:cNvPr>
          <p:cNvSpPr>
            <a:spLocks noGrp="1"/>
          </p:cNvSpPr>
          <p:nvPr>
            <p:ph type="sldNum" sz="quarter" idx="12"/>
          </p:nvPr>
        </p:nvSpPr>
        <p:spPr/>
        <p:txBody>
          <a:bodyPr/>
          <a:lstStyle/>
          <a:p>
            <a:fld id="{BC4544C0-AE5D-430A-9F83-7BC0C8306B77}" type="slidenum">
              <a:rPr lang="en-US" smtClean="0"/>
              <a:t>‹#›</a:t>
            </a:fld>
            <a:endParaRPr lang="en-US" dirty="0"/>
          </a:p>
        </p:txBody>
      </p:sp>
    </p:spTree>
    <p:extLst>
      <p:ext uri="{BB962C8B-B14F-4D97-AF65-F5344CB8AC3E}">
        <p14:creationId xmlns:p14="http://schemas.microsoft.com/office/powerpoint/2010/main" val="7192521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916ABD-A045-887F-1213-2965C3FFB1E6}"/>
              </a:ext>
            </a:extLst>
          </p:cNvPr>
          <p:cNvSpPr>
            <a:spLocks noGrp="1"/>
          </p:cNvSpPr>
          <p:nvPr>
            <p:ph type="dt" sz="half" idx="10"/>
          </p:nvPr>
        </p:nvSpPr>
        <p:spPr/>
        <p:txBody>
          <a:bodyPr/>
          <a:lstStyle/>
          <a:p>
            <a:fld id="{8AC9828C-BD4C-4710-94B3-B2849D0F4970}" type="datetimeFigureOut">
              <a:rPr lang="en-US" smtClean="0"/>
              <a:t>5/31/2025</a:t>
            </a:fld>
            <a:endParaRPr lang="en-US" dirty="0"/>
          </a:p>
        </p:txBody>
      </p:sp>
      <p:sp>
        <p:nvSpPr>
          <p:cNvPr id="3" name="Footer Placeholder 2">
            <a:extLst>
              <a:ext uri="{FF2B5EF4-FFF2-40B4-BE49-F238E27FC236}">
                <a16:creationId xmlns:a16="http://schemas.microsoft.com/office/drawing/2014/main" id="{CD39192A-3AE6-F7FC-8F4B-4C092BE7657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8375E59-6B7F-46B4-2AF8-864CD8BBB673}"/>
              </a:ext>
            </a:extLst>
          </p:cNvPr>
          <p:cNvSpPr>
            <a:spLocks noGrp="1"/>
          </p:cNvSpPr>
          <p:nvPr>
            <p:ph type="sldNum" sz="quarter" idx="12"/>
          </p:nvPr>
        </p:nvSpPr>
        <p:spPr/>
        <p:txBody>
          <a:bodyPr/>
          <a:lstStyle/>
          <a:p>
            <a:fld id="{BC4544C0-AE5D-430A-9F83-7BC0C8306B77}" type="slidenum">
              <a:rPr lang="en-US" smtClean="0"/>
              <a:t>‹#›</a:t>
            </a:fld>
            <a:endParaRPr lang="en-US" dirty="0"/>
          </a:p>
        </p:txBody>
      </p:sp>
    </p:spTree>
    <p:extLst>
      <p:ext uri="{BB962C8B-B14F-4D97-AF65-F5344CB8AC3E}">
        <p14:creationId xmlns:p14="http://schemas.microsoft.com/office/powerpoint/2010/main" val="1134153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0260-F6A1-B05B-F990-7B70C07301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A1356A-5247-4559-9AD7-12A7E1026C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039FFB-C264-61A1-B8DA-D856BC0B5D52}"/>
              </a:ext>
            </a:extLst>
          </p:cNvPr>
          <p:cNvSpPr>
            <a:spLocks noGrp="1"/>
          </p:cNvSpPr>
          <p:nvPr>
            <p:ph type="dt" sz="half" idx="10"/>
          </p:nvPr>
        </p:nvSpPr>
        <p:spPr/>
        <p:txBody>
          <a:bodyPr/>
          <a:lstStyle/>
          <a:p>
            <a:fld id="{232B5203-38E8-E244-A533-4378914B0F7F}" type="datetime1">
              <a:rPr lang="en-US" smtClean="0"/>
              <a:t>5/31/2025</a:t>
            </a:fld>
            <a:endParaRPr lang="en-US"/>
          </a:p>
        </p:txBody>
      </p:sp>
      <p:sp>
        <p:nvSpPr>
          <p:cNvPr id="5" name="Footer Placeholder 4">
            <a:extLst>
              <a:ext uri="{FF2B5EF4-FFF2-40B4-BE49-F238E27FC236}">
                <a16:creationId xmlns:a16="http://schemas.microsoft.com/office/drawing/2014/main" id="{077A4C4B-7DEC-AF39-186E-E06B7FACC5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B6909C-F8F1-CBD4-018F-60A812953ABD}"/>
              </a:ext>
            </a:extLst>
          </p:cNvPr>
          <p:cNvSpPr>
            <a:spLocks noGrp="1"/>
          </p:cNvSpPr>
          <p:nvPr>
            <p:ph type="sldNum" sz="quarter" idx="12"/>
          </p:nvPr>
        </p:nvSpPr>
        <p:spPr/>
        <p:txBody>
          <a:bodyPr/>
          <a:lstStyle/>
          <a:p>
            <a:fld id="{BC4544C0-AE5D-430A-9F83-7BC0C8306B77}" type="slidenum">
              <a:rPr lang="en-US" smtClean="0"/>
              <a:t>‹#›</a:t>
            </a:fld>
            <a:endParaRPr lang="en-US"/>
          </a:p>
        </p:txBody>
      </p:sp>
    </p:spTree>
    <p:extLst>
      <p:ext uri="{BB962C8B-B14F-4D97-AF65-F5344CB8AC3E}">
        <p14:creationId xmlns:p14="http://schemas.microsoft.com/office/powerpoint/2010/main" val="33156842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001FC-68D6-7453-2318-7EAD6EB000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AA919F-1B45-FDD3-3BB8-3A162E192E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9FF1EB-D465-B556-EE1E-9A67F90606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0AD72D-DA1D-319C-E45E-84C78E60013F}"/>
              </a:ext>
            </a:extLst>
          </p:cNvPr>
          <p:cNvSpPr>
            <a:spLocks noGrp="1"/>
          </p:cNvSpPr>
          <p:nvPr>
            <p:ph type="dt" sz="half" idx="10"/>
          </p:nvPr>
        </p:nvSpPr>
        <p:spPr/>
        <p:txBody>
          <a:bodyPr/>
          <a:lstStyle/>
          <a:p>
            <a:fld id="{8AC9828C-BD4C-4710-94B3-B2849D0F4970}" type="datetimeFigureOut">
              <a:rPr lang="en-US" smtClean="0"/>
              <a:t>5/31/2025</a:t>
            </a:fld>
            <a:endParaRPr lang="en-US" dirty="0"/>
          </a:p>
        </p:txBody>
      </p:sp>
      <p:sp>
        <p:nvSpPr>
          <p:cNvPr id="6" name="Footer Placeholder 5">
            <a:extLst>
              <a:ext uri="{FF2B5EF4-FFF2-40B4-BE49-F238E27FC236}">
                <a16:creationId xmlns:a16="http://schemas.microsoft.com/office/drawing/2014/main" id="{656C37F1-18BA-C7E3-ACCC-6CFEE3305BE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CF8579D-9D30-6129-5FE5-3CFC237986AB}"/>
              </a:ext>
            </a:extLst>
          </p:cNvPr>
          <p:cNvSpPr>
            <a:spLocks noGrp="1"/>
          </p:cNvSpPr>
          <p:nvPr>
            <p:ph type="sldNum" sz="quarter" idx="12"/>
          </p:nvPr>
        </p:nvSpPr>
        <p:spPr/>
        <p:txBody>
          <a:bodyPr/>
          <a:lstStyle/>
          <a:p>
            <a:fld id="{BC4544C0-AE5D-430A-9F83-7BC0C8306B77}" type="slidenum">
              <a:rPr lang="en-US" smtClean="0"/>
              <a:t>‹#›</a:t>
            </a:fld>
            <a:endParaRPr lang="en-US" dirty="0"/>
          </a:p>
        </p:txBody>
      </p:sp>
    </p:spTree>
    <p:extLst>
      <p:ext uri="{BB962C8B-B14F-4D97-AF65-F5344CB8AC3E}">
        <p14:creationId xmlns:p14="http://schemas.microsoft.com/office/powerpoint/2010/main" val="8446681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420F-3CCB-F7A6-E3A1-9722F75AF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D7E0A1-8968-C151-6987-F982FF6960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0552A93-22E5-5945-5402-32CD131208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A6948-6282-F151-1E29-3D4CC7013058}"/>
              </a:ext>
            </a:extLst>
          </p:cNvPr>
          <p:cNvSpPr>
            <a:spLocks noGrp="1"/>
          </p:cNvSpPr>
          <p:nvPr>
            <p:ph type="dt" sz="half" idx="10"/>
          </p:nvPr>
        </p:nvSpPr>
        <p:spPr/>
        <p:txBody>
          <a:bodyPr/>
          <a:lstStyle/>
          <a:p>
            <a:fld id="{8AC9828C-BD4C-4710-94B3-B2849D0F4970}" type="datetimeFigureOut">
              <a:rPr lang="en-US" smtClean="0"/>
              <a:t>5/31/2025</a:t>
            </a:fld>
            <a:endParaRPr lang="en-US" dirty="0"/>
          </a:p>
        </p:txBody>
      </p:sp>
      <p:sp>
        <p:nvSpPr>
          <p:cNvPr id="6" name="Footer Placeholder 5">
            <a:extLst>
              <a:ext uri="{FF2B5EF4-FFF2-40B4-BE49-F238E27FC236}">
                <a16:creationId xmlns:a16="http://schemas.microsoft.com/office/drawing/2014/main" id="{D5536A17-0F01-EA9D-F8E1-4BC969EB5A8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74883BA-2D07-7F7B-C0B5-D36234E9A0F0}"/>
              </a:ext>
            </a:extLst>
          </p:cNvPr>
          <p:cNvSpPr>
            <a:spLocks noGrp="1"/>
          </p:cNvSpPr>
          <p:nvPr>
            <p:ph type="sldNum" sz="quarter" idx="12"/>
          </p:nvPr>
        </p:nvSpPr>
        <p:spPr/>
        <p:txBody>
          <a:bodyPr/>
          <a:lstStyle/>
          <a:p>
            <a:fld id="{BC4544C0-AE5D-430A-9F83-7BC0C8306B77}" type="slidenum">
              <a:rPr lang="en-US" smtClean="0"/>
              <a:t>‹#›</a:t>
            </a:fld>
            <a:endParaRPr lang="en-US" dirty="0"/>
          </a:p>
        </p:txBody>
      </p:sp>
    </p:spTree>
    <p:extLst>
      <p:ext uri="{BB962C8B-B14F-4D97-AF65-F5344CB8AC3E}">
        <p14:creationId xmlns:p14="http://schemas.microsoft.com/office/powerpoint/2010/main" val="9734049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9CFD-3750-C17F-0037-2ED1CD5F50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705822-0DD6-C142-34CF-95FE294AC4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2CD20-31F9-A7E0-1A86-1F5170594ED8}"/>
              </a:ext>
            </a:extLst>
          </p:cNvPr>
          <p:cNvSpPr>
            <a:spLocks noGrp="1"/>
          </p:cNvSpPr>
          <p:nvPr>
            <p:ph type="dt" sz="half" idx="10"/>
          </p:nvPr>
        </p:nvSpPr>
        <p:spPr/>
        <p:txBody>
          <a:bodyPr/>
          <a:lstStyle/>
          <a:p>
            <a:fld id="{8AC9828C-BD4C-4710-94B3-B2849D0F4970}" type="datetimeFigureOut">
              <a:rPr lang="en-US" smtClean="0"/>
              <a:t>5/31/2025</a:t>
            </a:fld>
            <a:endParaRPr lang="en-US" dirty="0"/>
          </a:p>
        </p:txBody>
      </p:sp>
      <p:sp>
        <p:nvSpPr>
          <p:cNvPr id="5" name="Footer Placeholder 4">
            <a:extLst>
              <a:ext uri="{FF2B5EF4-FFF2-40B4-BE49-F238E27FC236}">
                <a16:creationId xmlns:a16="http://schemas.microsoft.com/office/drawing/2014/main" id="{F9ECBDD5-89C5-0A83-49BC-9F99AFAA1B1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1D722BB-3B9D-6C0D-7C39-7F92B87B02DE}"/>
              </a:ext>
            </a:extLst>
          </p:cNvPr>
          <p:cNvSpPr>
            <a:spLocks noGrp="1"/>
          </p:cNvSpPr>
          <p:nvPr>
            <p:ph type="sldNum" sz="quarter" idx="12"/>
          </p:nvPr>
        </p:nvSpPr>
        <p:spPr/>
        <p:txBody>
          <a:bodyPr/>
          <a:lstStyle/>
          <a:p>
            <a:fld id="{BC4544C0-AE5D-430A-9F83-7BC0C8306B77}" type="slidenum">
              <a:rPr lang="en-US" smtClean="0"/>
              <a:t>‹#›</a:t>
            </a:fld>
            <a:endParaRPr lang="en-US" dirty="0"/>
          </a:p>
        </p:txBody>
      </p:sp>
    </p:spTree>
    <p:extLst>
      <p:ext uri="{BB962C8B-B14F-4D97-AF65-F5344CB8AC3E}">
        <p14:creationId xmlns:p14="http://schemas.microsoft.com/office/powerpoint/2010/main" val="32631275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ED265F-5CA1-3A7D-478B-035FBD7ACE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1882C4-879D-10BB-C05F-B89F9C2E00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916329-0D1E-6A63-7428-435D44709B99}"/>
              </a:ext>
            </a:extLst>
          </p:cNvPr>
          <p:cNvSpPr>
            <a:spLocks noGrp="1"/>
          </p:cNvSpPr>
          <p:nvPr>
            <p:ph type="dt" sz="half" idx="10"/>
          </p:nvPr>
        </p:nvSpPr>
        <p:spPr/>
        <p:txBody>
          <a:bodyPr/>
          <a:lstStyle/>
          <a:p>
            <a:fld id="{8AC9828C-BD4C-4710-94B3-B2849D0F4970}" type="datetimeFigureOut">
              <a:rPr lang="en-US" smtClean="0"/>
              <a:t>5/31/2025</a:t>
            </a:fld>
            <a:endParaRPr lang="en-US" dirty="0"/>
          </a:p>
        </p:txBody>
      </p:sp>
      <p:sp>
        <p:nvSpPr>
          <p:cNvPr id="5" name="Footer Placeholder 4">
            <a:extLst>
              <a:ext uri="{FF2B5EF4-FFF2-40B4-BE49-F238E27FC236}">
                <a16:creationId xmlns:a16="http://schemas.microsoft.com/office/drawing/2014/main" id="{B7B91972-E826-D2B8-5E85-412A894BA5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D1F6DA-20B5-0D62-E7CC-81249FF54B87}"/>
              </a:ext>
            </a:extLst>
          </p:cNvPr>
          <p:cNvSpPr>
            <a:spLocks noGrp="1"/>
          </p:cNvSpPr>
          <p:nvPr>
            <p:ph type="sldNum" sz="quarter" idx="12"/>
          </p:nvPr>
        </p:nvSpPr>
        <p:spPr/>
        <p:txBody>
          <a:bodyPr/>
          <a:lstStyle/>
          <a:p>
            <a:fld id="{BC4544C0-AE5D-430A-9F83-7BC0C8306B77}" type="slidenum">
              <a:rPr lang="en-US" smtClean="0"/>
              <a:t>‹#›</a:t>
            </a:fld>
            <a:endParaRPr lang="en-US" dirty="0"/>
          </a:p>
        </p:txBody>
      </p:sp>
    </p:spTree>
    <p:extLst>
      <p:ext uri="{BB962C8B-B14F-4D97-AF65-F5344CB8AC3E}">
        <p14:creationId xmlns:p14="http://schemas.microsoft.com/office/powerpoint/2010/main" val="887309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F6F1C-1A84-C566-CB86-2243FA4C94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2B2586-FBC7-C328-A185-ADA29FC85E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3FC2E3-B9EF-9906-EB3C-E52D95F40E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A9B7BE-276D-4F03-D6E0-0407292ACAAC}"/>
              </a:ext>
            </a:extLst>
          </p:cNvPr>
          <p:cNvSpPr>
            <a:spLocks noGrp="1"/>
          </p:cNvSpPr>
          <p:nvPr>
            <p:ph type="dt" sz="half" idx="10"/>
          </p:nvPr>
        </p:nvSpPr>
        <p:spPr/>
        <p:txBody>
          <a:bodyPr/>
          <a:lstStyle/>
          <a:p>
            <a:fld id="{AF5B21E3-257A-C347-9C32-345D022470F0}" type="datetime1">
              <a:rPr lang="en-US" smtClean="0"/>
              <a:t>5/31/2025</a:t>
            </a:fld>
            <a:endParaRPr lang="en-US"/>
          </a:p>
        </p:txBody>
      </p:sp>
      <p:sp>
        <p:nvSpPr>
          <p:cNvPr id="6" name="Footer Placeholder 5">
            <a:extLst>
              <a:ext uri="{FF2B5EF4-FFF2-40B4-BE49-F238E27FC236}">
                <a16:creationId xmlns:a16="http://schemas.microsoft.com/office/drawing/2014/main" id="{985800E9-5E1B-A58A-8B0F-6A67FBAA6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FF31D-32D9-5304-141D-8C9D20934012}"/>
              </a:ext>
            </a:extLst>
          </p:cNvPr>
          <p:cNvSpPr>
            <a:spLocks noGrp="1"/>
          </p:cNvSpPr>
          <p:nvPr>
            <p:ph type="sldNum" sz="quarter" idx="12"/>
          </p:nvPr>
        </p:nvSpPr>
        <p:spPr/>
        <p:txBody>
          <a:bodyPr/>
          <a:lstStyle/>
          <a:p>
            <a:fld id="{BC4544C0-AE5D-430A-9F83-7BC0C8306B77}" type="slidenum">
              <a:rPr lang="en-US" smtClean="0"/>
              <a:t>‹#›</a:t>
            </a:fld>
            <a:endParaRPr lang="en-US"/>
          </a:p>
        </p:txBody>
      </p:sp>
    </p:spTree>
    <p:extLst>
      <p:ext uri="{BB962C8B-B14F-4D97-AF65-F5344CB8AC3E}">
        <p14:creationId xmlns:p14="http://schemas.microsoft.com/office/powerpoint/2010/main" val="3506036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AF00-F436-C073-E16D-03461A42A5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33FBD6-6A08-B509-4FEA-0B2E1FFCB3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E2CD9A-F5C1-FE0C-06D0-58E883D2EF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34D670-649A-5334-B121-16A307D73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5BD915-71ED-2ECD-83CF-CCF5B37B15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3F28B3-DB5C-6481-528B-B8405988D286}"/>
              </a:ext>
            </a:extLst>
          </p:cNvPr>
          <p:cNvSpPr>
            <a:spLocks noGrp="1"/>
          </p:cNvSpPr>
          <p:nvPr>
            <p:ph type="dt" sz="half" idx="10"/>
          </p:nvPr>
        </p:nvSpPr>
        <p:spPr/>
        <p:txBody>
          <a:bodyPr/>
          <a:lstStyle/>
          <a:p>
            <a:fld id="{0130E024-5C7B-B041-BAEA-D4E90AE3F843}" type="datetime1">
              <a:rPr lang="en-US" smtClean="0"/>
              <a:t>5/31/2025</a:t>
            </a:fld>
            <a:endParaRPr lang="en-US"/>
          </a:p>
        </p:txBody>
      </p:sp>
      <p:sp>
        <p:nvSpPr>
          <p:cNvPr id="8" name="Footer Placeholder 7">
            <a:extLst>
              <a:ext uri="{FF2B5EF4-FFF2-40B4-BE49-F238E27FC236}">
                <a16:creationId xmlns:a16="http://schemas.microsoft.com/office/drawing/2014/main" id="{997E1EBD-2885-F918-30E3-D875E03DB8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51902F-C785-B7C1-49D6-37B2120F3CDE}"/>
              </a:ext>
            </a:extLst>
          </p:cNvPr>
          <p:cNvSpPr>
            <a:spLocks noGrp="1"/>
          </p:cNvSpPr>
          <p:nvPr>
            <p:ph type="sldNum" sz="quarter" idx="12"/>
          </p:nvPr>
        </p:nvSpPr>
        <p:spPr/>
        <p:txBody>
          <a:bodyPr/>
          <a:lstStyle/>
          <a:p>
            <a:fld id="{BC4544C0-AE5D-430A-9F83-7BC0C8306B77}" type="slidenum">
              <a:rPr lang="en-US" smtClean="0"/>
              <a:t>‹#›</a:t>
            </a:fld>
            <a:endParaRPr lang="en-US"/>
          </a:p>
        </p:txBody>
      </p:sp>
    </p:spTree>
    <p:extLst>
      <p:ext uri="{BB962C8B-B14F-4D97-AF65-F5344CB8AC3E}">
        <p14:creationId xmlns:p14="http://schemas.microsoft.com/office/powerpoint/2010/main" val="1082001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781C4-6175-29FE-1505-A3CE459160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434663-7F49-CFF5-89AC-A73BB9F5AD18}"/>
              </a:ext>
            </a:extLst>
          </p:cNvPr>
          <p:cNvSpPr>
            <a:spLocks noGrp="1"/>
          </p:cNvSpPr>
          <p:nvPr>
            <p:ph type="dt" sz="half" idx="10"/>
          </p:nvPr>
        </p:nvSpPr>
        <p:spPr/>
        <p:txBody>
          <a:bodyPr/>
          <a:lstStyle/>
          <a:p>
            <a:fld id="{BCA0390D-8547-C142-A5B2-F3C224F36BA7}" type="datetime1">
              <a:rPr lang="en-US" smtClean="0"/>
              <a:t>5/31/2025</a:t>
            </a:fld>
            <a:endParaRPr lang="en-US"/>
          </a:p>
        </p:txBody>
      </p:sp>
      <p:sp>
        <p:nvSpPr>
          <p:cNvPr id="4" name="Footer Placeholder 3">
            <a:extLst>
              <a:ext uri="{FF2B5EF4-FFF2-40B4-BE49-F238E27FC236}">
                <a16:creationId xmlns:a16="http://schemas.microsoft.com/office/drawing/2014/main" id="{AD771EC2-4005-714A-5B80-B85C01259C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D15FED-4BAE-05AB-B903-DD2BEC971A66}"/>
              </a:ext>
            </a:extLst>
          </p:cNvPr>
          <p:cNvSpPr>
            <a:spLocks noGrp="1"/>
          </p:cNvSpPr>
          <p:nvPr>
            <p:ph type="sldNum" sz="quarter" idx="12"/>
          </p:nvPr>
        </p:nvSpPr>
        <p:spPr/>
        <p:txBody>
          <a:bodyPr/>
          <a:lstStyle/>
          <a:p>
            <a:fld id="{BC4544C0-AE5D-430A-9F83-7BC0C8306B77}" type="slidenum">
              <a:rPr lang="en-US" smtClean="0"/>
              <a:t>‹#›</a:t>
            </a:fld>
            <a:endParaRPr lang="en-US"/>
          </a:p>
        </p:txBody>
      </p:sp>
    </p:spTree>
    <p:extLst>
      <p:ext uri="{BB962C8B-B14F-4D97-AF65-F5344CB8AC3E}">
        <p14:creationId xmlns:p14="http://schemas.microsoft.com/office/powerpoint/2010/main" val="3440700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916ABD-A045-887F-1213-2965C3FFB1E6}"/>
              </a:ext>
            </a:extLst>
          </p:cNvPr>
          <p:cNvSpPr>
            <a:spLocks noGrp="1"/>
          </p:cNvSpPr>
          <p:nvPr>
            <p:ph type="dt" sz="half" idx="10"/>
          </p:nvPr>
        </p:nvSpPr>
        <p:spPr/>
        <p:txBody>
          <a:bodyPr/>
          <a:lstStyle/>
          <a:p>
            <a:fld id="{536788AB-6930-CA4C-950B-03A6EF252EC1}" type="datetime1">
              <a:rPr lang="en-US" smtClean="0"/>
              <a:t>5/31/2025</a:t>
            </a:fld>
            <a:endParaRPr lang="en-US"/>
          </a:p>
        </p:txBody>
      </p:sp>
      <p:sp>
        <p:nvSpPr>
          <p:cNvPr id="3" name="Footer Placeholder 2">
            <a:extLst>
              <a:ext uri="{FF2B5EF4-FFF2-40B4-BE49-F238E27FC236}">
                <a16:creationId xmlns:a16="http://schemas.microsoft.com/office/drawing/2014/main" id="{CD39192A-3AE6-F7FC-8F4B-4C092BE765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375E59-6B7F-46B4-2AF8-864CD8BBB673}"/>
              </a:ext>
            </a:extLst>
          </p:cNvPr>
          <p:cNvSpPr>
            <a:spLocks noGrp="1"/>
          </p:cNvSpPr>
          <p:nvPr>
            <p:ph type="sldNum" sz="quarter" idx="12"/>
          </p:nvPr>
        </p:nvSpPr>
        <p:spPr/>
        <p:txBody>
          <a:bodyPr/>
          <a:lstStyle/>
          <a:p>
            <a:fld id="{BC4544C0-AE5D-430A-9F83-7BC0C8306B77}" type="slidenum">
              <a:rPr lang="en-US" smtClean="0"/>
              <a:t>‹#›</a:t>
            </a:fld>
            <a:endParaRPr lang="en-US"/>
          </a:p>
        </p:txBody>
      </p:sp>
    </p:spTree>
    <p:extLst>
      <p:ext uri="{BB962C8B-B14F-4D97-AF65-F5344CB8AC3E}">
        <p14:creationId xmlns:p14="http://schemas.microsoft.com/office/powerpoint/2010/main" val="72748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001FC-68D6-7453-2318-7EAD6EB000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AA919F-1B45-FDD3-3BB8-3A162E192E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9FF1EB-D465-B556-EE1E-9A67F90606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0AD72D-DA1D-319C-E45E-84C78E60013F}"/>
              </a:ext>
            </a:extLst>
          </p:cNvPr>
          <p:cNvSpPr>
            <a:spLocks noGrp="1"/>
          </p:cNvSpPr>
          <p:nvPr>
            <p:ph type="dt" sz="half" idx="10"/>
          </p:nvPr>
        </p:nvSpPr>
        <p:spPr/>
        <p:txBody>
          <a:bodyPr/>
          <a:lstStyle/>
          <a:p>
            <a:fld id="{AEDBAE74-2A45-E44B-977C-0D0F4A6EFB89}" type="datetime1">
              <a:rPr lang="en-US" smtClean="0"/>
              <a:t>5/31/2025</a:t>
            </a:fld>
            <a:endParaRPr lang="en-US"/>
          </a:p>
        </p:txBody>
      </p:sp>
      <p:sp>
        <p:nvSpPr>
          <p:cNvPr id="6" name="Footer Placeholder 5">
            <a:extLst>
              <a:ext uri="{FF2B5EF4-FFF2-40B4-BE49-F238E27FC236}">
                <a16:creationId xmlns:a16="http://schemas.microsoft.com/office/drawing/2014/main" id="{656C37F1-18BA-C7E3-ACCC-6CFEE3305B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F8579D-9D30-6129-5FE5-3CFC237986AB}"/>
              </a:ext>
            </a:extLst>
          </p:cNvPr>
          <p:cNvSpPr>
            <a:spLocks noGrp="1"/>
          </p:cNvSpPr>
          <p:nvPr>
            <p:ph type="sldNum" sz="quarter" idx="12"/>
          </p:nvPr>
        </p:nvSpPr>
        <p:spPr/>
        <p:txBody>
          <a:bodyPr/>
          <a:lstStyle/>
          <a:p>
            <a:fld id="{BC4544C0-AE5D-430A-9F83-7BC0C8306B77}" type="slidenum">
              <a:rPr lang="en-US" smtClean="0"/>
              <a:t>‹#›</a:t>
            </a:fld>
            <a:endParaRPr lang="en-US"/>
          </a:p>
        </p:txBody>
      </p:sp>
    </p:spTree>
    <p:extLst>
      <p:ext uri="{BB962C8B-B14F-4D97-AF65-F5344CB8AC3E}">
        <p14:creationId xmlns:p14="http://schemas.microsoft.com/office/powerpoint/2010/main" val="2985493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420F-3CCB-F7A6-E3A1-9722F75AF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D7E0A1-8968-C151-6987-F982FF6960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552A93-22E5-5945-5402-32CD131208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EA6948-6282-F151-1E29-3D4CC7013058}"/>
              </a:ext>
            </a:extLst>
          </p:cNvPr>
          <p:cNvSpPr>
            <a:spLocks noGrp="1"/>
          </p:cNvSpPr>
          <p:nvPr>
            <p:ph type="dt" sz="half" idx="10"/>
          </p:nvPr>
        </p:nvSpPr>
        <p:spPr/>
        <p:txBody>
          <a:bodyPr/>
          <a:lstStyle/>
          <a:p>
            <a:fld id="{B81BDC70-10F5-514D-AA1C-65020BD19BD3}" type="datetime1">
              <a:rPr lang="en-US" smtClean="0"/>
              <a:t>5/31/2025</a:t>
            </a:fld>
            <a:endParaRPr lang="en-US"/>
          </a:p>
        </p:txBody>
      </p:sp>
      <p:sp>
        <p:nvSpPr>
          <p:cNvPr id="6" name="Footer Placeholder 5">
            <a:extLst>
              <a:ext uri="{FF2B5EF4-FFF2-40B4-BE49-F238E27FC236}">
                <a16:creationId xmlns:a16="http://schemas.microsoft.com/office/drawing/2014/main" id="{D5536A17-0F01-EA9D-F8E1-4BC969EB5A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4883BA-2D07-7F7B-C0B5-D36234E9A0F0}"/>
              </a:ext>
            </a:extLst>
          </p:cNvPr>
          <p:cNvSpPr>
            <a:spLocks noGrp="1"/>
          </p:cNvSpPr>
          <p:nvPr>
            <p:ph type="sldNum" sz="quarter" idx="12"/>
          </p:nvPr>
        </p:nvSpPr>
        <p:spPr/>
        <p:txBody>
          <a:bodyPr/>
          <a:lstStyle/>
          <a:p>
            <a:fld id="{BC4544C0-AE5D-430A-9F83-7BC0C8306B77}" type="slidenum">
              <a:rPr lang="en-US" smtClean="0"/>
              <a:t>‹#›</a:t>
            </a:fld>
            <a:endParaRPr lang="en-US"/>
          </a:p>
        </p:txBody>
      </p:sp>
    </p:spTree>
    <p:extLst>
      <p:ext uri="{BB962C8B-B14F-4D97-AF65-F5344CB8AC3E}">
        <p14:creationId xmlns:p14="http://schemas.microsoft.com/office/powerpoint/2010/main" val="50866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A4DAEB-A51F-2235-29FD-897B1BF39A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A05C16-04BE-5B16-4345-80D5ADFEE2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8962BD-D6F8-904E-6431-0BDDB2EC18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EDCCF4-D8BF-954E-88E6-B8F6AB710975}" type="datetime1">
              <a:rPr lang="en-US" smtClean="0"/>
              <a:t>5/31/2025</a:t>
            </a:fld>
            <a:endParaRPr lang="en-US"/>
          </a:p>
        </p:txBody>
      </p:sp>
      <p:sp>
        <p:nvSpPr>
          <p:cNvPr id="5" name="Footer Placeholder 4">
            <a:extLst>
              <a:ext uri="{FF2B5EF4-FFF2-40B4-BE49-F238E27FC236}">
                <a16:creationId xmlns:a16="http://schemas.microsoft.com/office/drawing/2014/main" id="{7A46264B-C445-AA50-D746-E69C5958CD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3D93E8-A4B9-2A9F-2E08-F8B3B95139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4544C0-AE5D-430A-9F83-7BC0C8306B77}" type="slidenum">
              <a:rPr lang="en-US" smtClean="0"/>
              <a:t>‹#›</a:t>
            </a:fld>
            <a:endParaRPr lang="en-US"/>
          </a:p>
        </p:txBody>
      </p:sp>
    </p:spTree>
    <p:extLst>
      <p:ext uri="{BB962C8B-B14F-4D97-AF65-F5344CB8AC3E}">
        <p14:creationId xmlns:p14="http://schemas.microsoft.com/office/powerpoint/2010/main" val="18592927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70753D-57C4-A4B2-5721-7632FA3FA3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F9FF8A-C1C8-F4A9-F27F-71036C0F0C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42F07B-0601-62A1-DC23-EA77E4D5B0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3AEB75A-A671-A244-8FF7-23FAC389900A}" type="datetimeFigureOut">
              <a:rPr lang="en-US" smtClean="0"/>
              <a:t>5/31/2025</a:t>
            </a:fld>
            <a:endParaRPr lang="en-US"/>
          </a:p>
        </p:txBody>
      </p:sp>
      <p:sp>
        <p:nvSpPr>
          <p:cNvPr id="5" name="Footer Placeholder 4">
            <a:extLst>
              <a:ext uri="{FF2B5EF4-FFF2-40B4-BE49-F238E27FC236}">
                <a16:creationId xmlns:a16="http://schemas.microsoft.com/office/drawing/2014/main" id="{DC14DA31-FEB3-4B09-0925-4D54325749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DECB7F2-4661-0439-7945-5071E53A1F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0731FD7-EBF7-814B-A566-9521883A974C}" type="slidenum">
              <a:rPr lang="en-US" smtClean="0"/>
              <a:t>‹#›</a:t>
            </a:fld>
            <a:endParaRPr lang="en-US"/>
          </a:p>
        </p:txBody>
      </p:sp>
    </p:spTree>
    <p:extLst>
      <p:ext uri="{BB962C8B-B14F-4D97-AF65-F5344CB8AC3E}">
        <p14:creationId xmlns:p14="http://schemas.microsoft.com/office/powerpoint/2010/main" val="31958133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A4DAEB-A51F-2235-29FD-897B1BF39A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A05C16-04BE-5B16-4345-80D5ADFEE2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8962BD-D6F8-904E-6431-0BDDB2EC18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C9828C-BD4C-4710-94B3-B2849D0F4970}" type="datetimeFigureOut">
              <a:rPr lang="en-US" smtClean="0"/>
              <a:t>5/31/2025</a:t>
            </a:fld>
            <a:endParaRPr lang="en-US" dirty="0"/>
          </a:p>
        </p:txBody>
      </p:sp>
      <p:sp>
        <p:nvSpPr>
          <p:cNvPr id="5" name="Footer Placeholder 4">
            <a:extLst>
              <a:ext uri="{FF2B5EF4-FFF2-40B4-BE49-F238E27FC236}">
                <a16:creationId xmlns:a16="http://schemas.microsoft.com/office/drawing/2014/main" id="{7A46264B-C445-AA50-D746-E69C5958CD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73D93E8-A4B9-2A9F-2E08-F8B3B95139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4544C0-AE5D-430A-9F83-7BC0C8306B77}" type="slidenum">
              <a:rPr lang="en-US" smtClean="0"/>
              <a:t>‹#›</a:t>
            </a:fld>
            <a:endParaRPr lang="en-US" dirty="0"/>
          </a:p>
        </p:txBody>
      </p:sp>
    </p:spTree>
    <p:extLst>
      <p:ext uri="{BB962C8B-B14F-4D97-AF65-F5344CB8AC3E}">
        <p14:creationId xmlns:p14="http://schemas.microsoft.com/office/powerpoint/2010/main" val="271217618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package" Target="../embeddings/Microsoft_Word_Document1.docx"/><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slide" Target="slide6.xml"/><Relationship Id="rId4" Type="http://schemas.openxmlformats.org/officeDocument/2006/relationships/hyperlink" Target="https://yccf.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http://www.philafound.org/nonprofits/available-grants/impact-grants/" TargetMode="External"/><Relationship Id="rId2" Type="http://schemas.openxmlformats.org/officeDocument/2006/relationships/hyperlink" Target="https://www.philafound.org/nonprofits/available-grants/impact-grants/" TargetMode="Externa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image" Target="../media/image11.png"/><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image" Target="../media/image11.png"/><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hyperlink" Target="https://svgsilh.com/3f51b5/image/293959.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slide" Target="slide6.xml"/><Relationship Id="rId5" Type="http://schemas.openxmlformats.org/officeDocument/2006/relationships/image" Target="../media/image19.png"/><Relationship Id="rId10" Type="http://schemas.openxmlformats.org/officeDocument/2006/relationships/hyperlink" Target="https://svgsilh.com/009688/image/42871.html" TargetMode="External"/><Relationship Id="rId4" Type="http://schemas.openxmlformats.org/officeDocument/2006/relationships/hyperlink" Target="tel:215-863-8122" TargetMode="External"/><Relationship Id="rId9" Type="http://schemas.openxmlformats.org/officeDocument/2006/relationships/image" Target="../media/image22.sv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s://www.thewawafoundation.org/our-focus-and-impact/" TargetMode="Externa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package" Target="../embeddings/Microsoft_Word_Document4.docx"/><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hyperlink" Target="mailto:vdorsey@wsfsbank.com" TargetMode="External"/><Relationship Id="rId7" Type="http://schemas.openxmlformats.org/officeDocument/2006/relationships/image" Target="../media/image9.png"/><Relationship Id="rId2" Type="http://schemas.openxmlformats.org/officeDocument/2006/relationships/image" Target="../media/image34.png"/><Relationship Id="rId1" Type="http://schemas.openxmlformats.org/officeDocument/2006/relationships/slideLayout" Target="../slideLayouts/slideLayout24.xml"/><Relationship Id="rId6" Type="http://schemas.openxmlformats.org/officeDocument/2006/relationships/package" Target="../embeddings/Microsoft_Word_Document5.docx"/><Relationship Id="rId5" Type="http://schemas.openxmlformats.org/officeDocument/2006/relationships/hyperlink" Target="tel:302-571-5277" TargetMode="External"/><Relationship Id="rId4" Type="http://schemas.openxmlformats.org/officeDocument/2006/relationships/hyperlink" Target="tel:302-981-6870"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slide" Target="slide6.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wsfsbank.com/about/community/the-wsfs-cares-foundation/" TargetMode="External"/><Relationship Id="rId5" Type="http://schemas.openxmlformats.org/officeDocument/2006/relationships/image" Target="../media/image41.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package" Target="../embeddings/Microsoft_Word_Document.docx"/><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erson in a suit and tie&#10;&#10;Description automatically generated">
            <a:extLst>
              <a:ext uri="{FF2B5EF4-FFF2-40B4-BE49-F238E27FC236}">
                <a16:creationId xmlns:a16="http://schemas.microsoft.com/office/drawing/2014/main" id="{308BEFC0-D989-1669-EF94-D8F47540C8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0" y="2167576"/>
            <a:ext cx="3348004" cy="3051717"/>
          </a:xfrm>
          <a:prstGeom prst="rect">
            <a:avLst/>
          </a:prstGeom>
        </p:spPr>
      </p:pic>
      <p:pic>
        <p:nvPicPr>
          <p:cNvPr id="5" name="Picture 4" descr="A blue background with white letters&#10;&#10;Description automatically generated">
            <a:extLst>
              <a:ext uri="{FF2B5EF4-FFF2-40B4-BE49-F238E27FC236}">
                <a16:creationId xmlns:a16="http://schemas.microsoft.com/office/drawing/2014/main" id="{686D3973-01DE-5749-F208-2745C0793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1" y="1534902"/>
            <a:ext cx="3348003" cy="632674"/>
          </a:xfrm>
          <a:prstGeom prst="rect">
            <a:avLst/>
          </a:prstGeom>
        </p:spPr>
      </p:pic>
      <p:sp>
        <p:nvSpPr>
          <p:cNvPr id="6" name="Content Placeholder 2">
            <a:extLst>
              <a:ext uri="{FF2B5EF4-FFF2-40B4-BE49-F238E27FC236}">
                <a16:creationId xmlns:a16="http://schemas.microsoft.com/office/drawing/2014/main" id="{8B848980-47CA-FC4C-F64F-DD35FB9E66C5}"/>
              </a:ext>
            </a:extLst>
          </p:cNvPr>
          <p:cNvSpPr txBox="1">
            <a:spLocks/>
          </p:cNvSpPr>
          <p:nvPr/>
        </p:nvSpPr>
        <p:spPr>
          <a:xfrm>
            <a:off x="1921685" y="6311045"/>
            <a:ext cx="8676169" cy="98031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Brendan Bradley’s email address</a:t>
            </a:r>
            <a:r>
              <a:rPr kumimoji="0" lang="en-US"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info@npograntwriting.com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pic>
        <p:nvPicPr>
          <p:cNvPr id="7" name="Graphic 6" descr="Email">
            <a:extLst>
              <a:ext uri="{FF2B5EF4-FFF2-40B4-BE49-F238E27FC236}">
                <a16:creationId xmlns:a16="http://schemas.microsoft.com/office/drawing/2014/main" id="{BA5077DC-7413-5CBA-1FD4-0441B9C58E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36124" y="6249963"/>
            <a:ext cx="548639" cy="564354"/>
          </a:xfrm>
          <a:prstGeom prst="rect">
            <a:avLst/>
          </a:prstGeom>
        </p:spPr>
      </p:pic>
      <p:pic>
        <p:nvPicPr>
          <p:cNvPr id="11" name="Picture 10" descr="A field of grass with trees in the background&#10;&#10;Description automatically generated">
            <a:extLst>
              <a:ext uri="{FF2B5EF4-FFF2-40B4-BE49-F238E27FC236}">
                <a16:creationId xmlns:a16="http://schemas.microsoft.com/office/drawing/2014/main" id="{E6984076-DA89-282B-8EEB-5C0C01481D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2920"/>
            <a:ext cx="12192000" cy="1195315"/>
          </a:xfrm>
          <a:prstGeom prst="rect">
            <a:avLst/>
          </a:prstGeom>
        </p:spPr>
      </p:pic>
      <p:sp>
        <p:nvSpPr>
          <p:cNvPr id="12" name="TextBox 11">
            <a:extLst>
              <a:ext uri="{FF2B5EF4-FFF2-40B4-BE49-F238E27FC236}">
                <a16:creationId xmlns:a16="http://schemas.microsoft.com/office/drawing/2014/main" id="{4EA927F4-4D57-3FA1-A36C-F2077FEB29EE}"/>
              </a:ext>
            </a:extLst>
          </p:cNvPr>
          <p:cNvSpPr txBox="1"/>
          <p:nvPr/>
        </p:nvSpPr>
        <p:spPr>
          <a:xfrm>
            <a:off x="4241356" y="6602953"/>
            <a:ext cx="581464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rPr>
              <a:t>NPO </a:t>
            </a:r>
            <a:r>
              <a:rPr kumimoji="0" lang="en-US" sz="800" b="0" i="0" u="none" strike="noStrike" kern="1200" cap="none" spc="0" normalizeH="0" baseline="0" noProof="0" dirty="0">
                <a:ln>
                  <a:noFill/>
                </a:ln>
                <a:solidFill>
                  <a:srgbClr val="333333"/>
                </a:solidFill>
                <a:effectLst/>
                <a:uLnTx/>
                <a:uFillTx/>
                <a:latin typeface="Calibri" panose="020F0502020204030204"/>
                <a:ea typeface="+mn-ea"/>
                <a:cs typeface="Calibri" panose="020F0502020204030204" pitchFamily="34" charset="0"/>
              </a:rPr>
              <a:t>Grant</a:t>
            </a:r>
            <a:r>
              <a:rPr kumimoji="0" lang="en-US" sz="800" b="0" i="0" u="none" strike="noStrike" kern="1200" cap="none" spc="0" normalizeH="0" baseline="0" noProof="0" dirty="0">
                <a:ln>
                  <a:noFill/>
                </a:ln>
                <a:solidFill>
                  <a:srgbClr val="333333"/>
                </a:solidFill>
                <a:effectLst/>
                <a:uLnTx/>
                <a:uFillTx/>
                <a:latin typeface="Calibri" panose="020F0502020204030204" pitchFamily="34" charset="0"/>
                <a:ea typeface="+mn-ea"/>
                <a:cs typeface="Calibri" panose="020F0502020204030204" pitchFamily="34" charset="0"/>
              </a:rPr>
              <a:t> Writing, (2024). Retrieved from https://www.npograntwriting.com</a:t>
            </a:r>
            <a:endParaRPr kumimoji="0" lang="en-US" sz="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D358C3B4-EF27-1F71-57C9-4FE9613562C7}"/>
              </a:ext>
            </a:extLst>
          </p:cNvPr>
          <p:cNvSpPr txBox="1"/>
          <p:nvPr/>
        </p:nvSpPr>
        <p:spPr>
          <a:xfrm>
            <a:off x="0" y="1225689"/>
            <a:ext cx="8220075"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Times New Roman" panose="02020603050405020304" pitchFamily="18" charset="0"/>
              </a:rPr>
              <a:t>About Me,</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222222"/>
                </a:solidFill>
                <a:effectLst/>
                <a:uLnTx/>
                <a:uFillTx/>
                <a:latin typeface="Calibri" panose="020F0502020204030204" pitchFamily="34" charset="0"/>
                <a:ea typeface="+mn-ea"/>
                <a:cs typeface="+mn-cs"/>
              </a:rPr>
              <a:t>After studying Literature at Ave Maria University, I returned to Bucks County and pursued a career in Sales and Marketing, starting with a year-long door-to-door gig with Verizon. This was followed by a career lasting nearly a decade with Comcast Business Internet/VoIP Sales performing outbound calls, managing and upselling existing accounts for small/medium-sized businesses, overseeing website operations, and eventually training new hires on systems and best practices as part of the company's mentor program. Year after year, I maintained my status as an elite salesperson, routinely making the top 25% "warm leads" teams, and pioneering new programs and technology.</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222222"/>
                </a:solidFill>
                <a:effectLst/>
                <a:uLnTx/>
                <a:uFillTx/>
                <a:latin typeface="Calibri" panose="020F0502020204030204" pitchFamily="34" charset="0"/>
                <a:ea typeface="+mn-ea"/>
                <a:cs typeface="+mn-cs"/>
              </a:rPr>
              <a:t>Seeking to amalgamate both my lifelong passion for writing and my sales talents, I launched my own company, NPO Grant Writing, in early 2024.</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br>
            <a:b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18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Continued on next slide.</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TextBox 8">
            <a:extLst>
              <a:ext uri="{FF2B5EF4-FFF2-40B4-BE49-F238E27FC236}">
                <a16:creationId xmlns:a16="http://schemas.microsoft.com/office/drawing/2014/main" id="{C4F5D658-70BA-90B9-346B-394CCCB41AC0}"/>
              </a:ext>
            </a:extLst>
          </p:cNvPr>
          <p:cNvSpPr txBox="1"/>
          <p:nvPr/>
        </p:nvSpPr>
        <p:spPr>
          <a:xfrm>
            <a:off x="9364260" y="5212468"/>
            <a:ext cx="180258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BRENDAN BRADLEY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Bookman Old Style" panose="02050604050505020204" pitchFamily="18" charset="0"/>
                <a:ea typeface="+mn-ea"/>
                <a:cs typeface="+mn-cs"/>
              </a:rPr>
              <a:t>FOUNDER</a:t>
            </a:r>
          </a:p>
        </p:txBody>
      </p:sp>
    </p:spTree>
    <p:extLst>
      <p:ext uri="{BB962C8B-B14F-4D97-AF65-F5344CB8AC3E}">
        <p14:creationId xmlns:p14="http://schemas.microsoft.com/office/powerpoint/2010/main" val="3115029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Picture 11" descr="A building with a sign on it&#10;&#10;Description automatically generated">
            <a:extLst>
              <a:ext uri="{FF2B5EF4-FFF2-40B4-BE49-F238E27FC236}">
                <a16:creationId xmlns:a16="http://schemas.microsoft.com/office/drawing/2014/main" id="{7DC4A05A-7451-97D0-3566-46F04E662E16}"/>
              </a:ext>
            </a:extLst>
          </p:cNvPr>
          <p:cNvPicPr>
            <a:picLocks noChangeAspect="1"/>
          </p:cNvPicPr>
          <p:nvPr/>
        </p:nvPicPr>
        <p:blipFill>
          <a:blip r:embed="rId2"/>
          <a:srcRect t="8801" r="-1" b="9122"/>
          <a:stretch/>
        </p:blipFill>
        <p:spPr>
          <a:xfrm>
            <a:off x="-54192" y="-46675"/>
            <a:ext cx="12228129" cy="4666928"/>
          </a:xfrm>
          <a:prstGeom prst="rect">
            <a:avLst/>
          </a:prstGeom>
        </p:spPr>
      </p:pic>
      <p:grpSp>
        <p:nvGrpSpPr>
          <p:cNvPr id="30" name="Group 29">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31" name="Freeform: Shape 30">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2" name="Freeform: Shape 31">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3" name="Freeform: Shape 32">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34" name="Freeform: Shape 33">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sp>
        <p:nvSpPr>
          <p:cNvPr id="3" name="Content Placeholder 2">
            <a:extLst>
              <a:ext uri="{FF2B5EF4-FFF2-40B4-BE49-F238E27FC236}">
                <a16:creationId xmlns:a16="http://schemas.microsoft.com/office/drawing/2014/main" id="{F4688EAB-2D77-17FB-1FC4-BC87CD29C6FF}"/>
              </a:ext>
            </a:extLst>
          </p:cNvPr>
          <p:cNvSpPr>
            <a:spLocks noGrp="1"/>
          </p:cNvSpPr>
          <p:nvPr>
            <p:ph idx="1"/>
          </p:nvPr>
        </p:nvSpPr>
        <p:spPr>
          <a:xfrm>
            <a:off x="5979887" y="4256419"/>
            <a:ext cx="5876109" cy="2589669"/>
          </a:xfrm>
        </p:spPr>
        <p:txBody>
          <a:bodyPr anchor="ctr">
            <a:normAutofit/>
          </a:bodyPr>
          <a:lstStyle/>
          <a:p>
            <a:r>
              <a:rPr lang="en-US" sz="2400" b="1" dirty="0">
                <a:solidFill>
                  <a:schemeClr val="tx2"/>
                </a:solidFill>
              </a:rPr>
              <a:t>Address: </a:t>
            </a:r>
            <a:r>
              <a:rPr lang="en-US" sz="2400" dirty="0">
                <a:solidFill>
                  <a:schemeClr val="tx2"/>
                </a:solidFill>
              </a:rPr>
              <a:t>14 West Market Street, York, Pa 17401</a:t>
            </a:r>
          </a:p>
          <a:p>
            <a:r>
              <a:rPr lang="en-US" sz="2400" b="1" dirty="0">
                <a:solidFill>
                  <a:schemeClr val="tx2"/>
                </a:solidFill>
              </a:rPr>
              <a:t>Date and time of Photo OP: April 15</a:t>
            </a:r>
            <a:r>
              <a:rPr lang="en-US" sz="2400" b="1" baseline="30000" dirty="0">
                <a:solidFill>
                  <a:schemeClr val="tx2"/>
                </a:solidFill>
              </a:rPr>
              <a:t>th</a:t>
            </a:r>
            <a:r>
              <a:rPr lang="en-US" sz="2400" b="1" dirty="0">
                <a:solidFill>
                  <a:schemeClr val="tx2"/>
                </a:solidFill>
              </a:rPr>
              <a:t>, 2025, 1-4 PM. </a:t>
            </a:r>
            <a:r>
              <a:rPr lang="en-US" sz="2400" b="1" dirty="0">
                <a:solidFill>
                  <a:srgbClr val="00B050"/>
                </a:solidFill>
              </a:rPr>
              <a:t>Complete</a:t>
            </a:r>
          </a:p>
          <a:p>
            <a:r>
              <a:rPr lang="en-US" sz="2400" b="1" dirty="0">
                <a:solidFill>
                  <a:schemeClr val="tx2"/>
                </a:solidFill>
              </a:rPr>
              <a:t>Status Update</a:t>
            </a:r>
            <a:r>
              <a:rPr lang="en-US" sz="2400" dirty="0">
                <a:solidFill>
                  <a:schemeClr val="tx2"/>
                </a:solidFill>
              </a:rPr>
              <a:t>: </a:t>
            </a:r>
            <a:r>
              <a:rPr lang="en-US" sz="2400" b="1" dirty="0">
                <a:solidFill>
                  <a:srgbClr val="FFC000"/>
                </a:solidFill>
              </a:rPr>
              <a:t>Six-month extension on project approved. </a:t>
            </a:r>
          </a:p>
          <a:p>
            <a:endParaRPr lang="en-US" sz="1000" dirty="0">
              <a:solidFill>
                <a:schemeClr val="tx2"/>
              </a:solidFill>
            </a:endParaRPr>
          </a:p>
        </p:txBody>
      </p:sp>
      <p:pic>
        <p:nvPicPr>
          <p:cNvPr id="15" name="Picture 14" descr="A close-up of a logo&#10;&#10;Description automatically generated">
            <a:extLst>
              <a:ext uri="{FF2B5EF4-FFF2-40B4-BE49-F238E27FC236}">
                <a16:creationId xmlns:a16="http://schemas.microsoft.com/office/drawing/2014/main" id="{C4A15F9B-B4EF-6351-8032-6138BCB5317F}"/>
              </a:ext>
            </a:extLst>
          </p:cNvPr>
          <p:cNvPicPr>
            <a:picLocks noChangeAspect="1"/>
          </p:cNvPicPr>
          <p:nvPr/>
        </p:nvPicPr>
        <p:blipFill>
          <a:blip r:embed="rId3"/>
          <a:stretch>
            <a:fillRect/>
          </a:stretch>
        </p:blipFill>
        <p:spPr>
          <a:xfrm>
            <a:off x="103777" y="4200452"/>
            <a:ext cx="5876110" cy="1329587"/>
          </a:xfrm>
          <a:prstGeom prst="rect">
            <a:avLst/>
          </a:prstGeom>
        </p:spPr>
      </p:pic>
    </p:spTree>
    <p:extLst>
      <p:ext uri="{BB962C8B-B14F-4D97-AF65-F5344CB8AC3E}">
        <p14:creationId xmlns:p14="http://schemas.microsoft.com/office/powerpoint/2010/main" val="1446599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0000"/>
                <a:lumOff val="40000"/>
              </a:schemeClr>
            </a:gs>
            <a:gs pos="85000">
              <a:schemeClr val="accent2">
                <a:lumMod val="0"/>
                <a:lumOff val="100000"/>
              </a:schemeClr>
            </a:gs>
            <a:gs pos="100000">
              <a:schemeClr val="accent5">
                <a:lumMod val="60000"/>
                <a:lumOff val="40000"/>
              </a:schemeClr>
            </a:gs>
          </a:gsLst>
          <a:path path="circle">
            <a:fillToRect l="100000" t="100000"/>
          </a:path>
          <a:tileRect r="-100000" b="-100000"/>
        </a:gradFill>
        <a:effectLst/>
      </p:bgPr>
    </p:bg>
    <p:spTree>
      <p:nvGrpSpPr>
        <p:cNvPr id="1" name="">
          <a:extLst>
            <a:ext uri="{FF2B5EF4-FFF2-40B4-BE49-F238E27FC236}">
              <a16:creationId xmlns:a16="http://schemas.microsoft.com/office/drawing/2014/main" id="{506C467B-DEDF-8A63-7AC9-C75F8866B4D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3253886-E860-E695-8017-DD0BB7DDD136}"/>
              </a:ext>
            </a:extLst>
          </p:cNvPr>
          <p:cNvSpPr txBox="1"/>
          <p:nvPr/>
        </p:nvSpPr>
        <p:spPr>
          <a:xfrm>
            <a:off x="3029126" y="1364578"/>
            <a:ext cx="5952772" cy="707886"/>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rPr>
              <a:t>Applications &amp; Deadlines</a:t>
            </a:r>
          </a:p>
        </p:txBody>
      </p:sp>
      <p:graphicFrame>
        <p:nvGraphicFramePr>
          <p:cNvPr id="2" name="Content Placeholder 4">
            <a:extLst>
              <a:ext uri="{FF2B5EF4-FFF2-40B4-BE49-F238E27FC236}">
                <a16:creationId xmlns:a16="http://schemas.microsoft.com/office/drawing/2014/main" id="{15CDA4AA-53A1-72BC-AFF4-A0B93C91553A}"/>
              </a:ext>
            </a:extLst>
          </p:cNvPr>
          <p:cNvGraphicFramePr>
            <a:graphicFrameLocks noGrp="1" noChangeAspect="1"/>
          </p:cNvGraphicFramePr>
          <p:nvPr>
            <p:ph idx="1"/>
            <p:extLst>
              <p:ext uri="{D42A27DB-BD31-4B8C-83A1-F6EECF244321}">
                <p14:modId xmlns:p14="http://schemas.microsoft.com/office/powerpoint/2010/main" val="2454404319"/>
              </p:ext>
            </p:extLst>
          </p:nvPr>
        </p:nvGraphicFramePr>
        <p:xfrm>
          <a:off x="4304533" y="2379009"/>
          <a:ext cx="2643655" cy="1669676"/>
        </p:xfrm>
        <a:graphic>
          <a:graphicData uri="http://schemas.openxmlformats.org/presentationml/2006/ole">
            <mc:AlternateContent xmlns:mc="http://schemas.openxmlformats.org/markup-compatibility/2006">
              <mc:Choice xmlns:v="urn:schemas-microsoft-com:vml" Requires="v">
                <p:oleObj name="Document" showAsIcon="1" r:id="rId2" imgW="965200" imgH="609600" progId="Word.Document.12">
                  <p:embed/>
                </p:oleObj>
              </mc:Choice>
              <mc:Fallback>
                <p:oleObj name="Document" showAsIcon="1" r:id="rId2" imgW="965200" imgH="609600" progId="Word.Document.12">
                  <p:embed/>
                  <p:pic>
                    <p:nvPicPr>
                      <p:cNvPr id="2" name="Content Placeholder 4">
                        <a:extLst>
                          <a:ext uri="{FF2B5EF4-FFF2-40B4-BE49-F238E27FC236}">
                            <a16:creationId xmlns:a16="http://schemas.microsoft.com/office/drawing/2014/main" id="{15CDA4AA-53A1-72BC-AFF4-A0B93C91553A}"/>
                          </a:ext>
                        </a:extLst>
                      </p:cNvPr>
                      <p:cNvPicPr/>
                      <p:nvPr/>
                    </p:nvPicPr>
                    <p:blipFill>
                      <a:blip r:embed="rId3"/>
                      <a:stretch>
                        <a:fillRect/>
                      </a:stretch>
                    </p:blipFill>
                    <p:spPr>
                      <a:xfrm>
                        <a:off x="4304533" y="2379009"/>
                        <a:ext cx="2643655" cy="1669676"/>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FDB99F19-F767-294F-D2CB-D4851BEDEFDB}"/>
              </a:ext>
            </a:extLst>
          </p:cNvPr>
          <p:cNvSpPr txBox="1"/>
          <p:nvPr/>
        </p:nvSpPr>
        <p:spPr>
          <a:xfrm>
            <a:off x="4409131" y="4355230"/>
            <a:ext cx="2434458" cy="2062103"/>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rPr>
              <a:t>Award Letter (Double click Word Doc </a:t>
            </a:r>
            <a:r>
              <a:rPr lang="en-US" sz="3200" dirty="0">
                <a:solidFill>
                  <a:prstClr val="white"/>
                </a:solidFill>
                <a:latin typeface="Aptos Display" panose="020B0004020202020204" pitchFamily="34" charset="0"/>
              </a:rPr>
              <a:t>to view</a:t>
            </a:r>
            <a:r>
              <a:rPr kumimoji="0" lang="en-US" sz="32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rPr>
              <a:t>)</a:t>
            </a:r>
          </a:p>
        </p:txBody>
      </p:sp>
      <p:pic>
        <p:nvPicPr>
          <p:cNvPr id="6" name="Picture 5" descr="A close-up of a logo&#10;&#10;Description automatically generated">
            <a:extLst>
              <a:ext uri="{FF2B5EF4-FFF2-40B4-BE49-F238E27FC236}">
                <a16:creationId xmlns:a16="http://schemas.microsoft.com/office/drawing/2014/main" id="{625CDE66-4320-E5CB-BA8E-0786E7DDB9E1}"/>
              </a:ext>
            </a:extLst>
          </p:cNvPr>
          <p:cNvPicPr>
            <a:picLocks noChangeAspect="1"/>
          </p:cNvPicPr>
          <p:nvPr/>
        </p:nvPicPr>
        <p:blipFill>
          <a:blip r:embed="rId4"/>
          <a:stretch>
            <a:fillRect/>
          </a:stretch>
        </p:blipFill>
        <p:spPr>
          <a:xfrm>
            <a:off x="0" y="0"/>
            <a:ext cx="4191052" cy="948309"/>
          </a:xfrm>
          <a:prstGeom prst="rect">
            <a:avLst/>
          </a:prstGeom>
        </p:spPr>
      </p:pic>
      <p:sp>
        <p:nvSpPr>
          <p:cNvPr id="7" name="TextBox 6">
            <a:extLst>
              <a:ext uri="{FF2B5EF4-FFF2-40B4-BE49-F238E27FC236}">
                <a16:creationId xmlns:a16="http://schemas.microsoft.com/office/drawing/2014/main" id="{F88D791E-92FB-D7E5-2501-34397C613428}"/>
              </a:ext>
            </a:extLst>
          </p:cNvPr>
          <p:cNvSpPr txBox="1"/>
          <p:nvPr/>
        </p:nvSpPr>
        <p:spPr>
          <a:xfrm>
            <a:off x="7678271" y="2410713"/>
            <a:ext cx="3563470" cy="584775"/>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rPr>
              <a:t>Important Dates</a:t>
            </a:r>
          </a:p>
        </p:txBody>
      </p:sp>
      <p:sp>
        <p:nvSpPr>
          <p:cNvPr id="9" name="TextBox 8">
            <a:extLst>
              <a:ext uri="{FF2B5EF4-FFF2-40B4-BE49-F238E27FC236}">
                <a16:creationId xmlns:a16="http://schemas.microsoft.com/office/drawing/2014/main" id="{278DEEC5-97BC-3E8A-2468-5106AEC46FE0}"/>
              </a:ext>
            </a:extLst>
          </p:cNvPr>
          <p:cNvSpPr txBox="1"/>
          <p:nvPr/>
        </p:nvSpPr>
        <p:spPr>
          <a:xfrm>
            <a:off x="7678271" y="3213847"/>
            <a:ext cx="3563470" cy="323165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Project/Expenditure Start Date: </a:t>
            </a:r>
            <a:r>
              <a:rPr lang="en-US" sz="2400" b="1" dirty="0">
                <a:solidFill>
                  <a:srgbClr val="002060"/>
                </a:solidFill>
                <a:latin typeface="Calibri" panose="020F0502020204030204"/>
              </a:rPr>
              <a:t>TBD</a:t>
            </a:r>
            <a:b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br>
            <a:endPar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Expected Completion Date: </a:t>
            </a:r>
            <a:r>
              <a:rPr kumimoji="0" lang="en-US" sz="2400" b="0" i="0" u="none" strike="noStrike" kern="1200" cap="none" spc="0" normalizeH="0" baseline="0" noProof="0" dirty="0">
                <a:ln>
                  <a:noFill/>
                </a:ln>
                <a:solidFill>
                  <a:srgbClr val="002060"/>
                </a:solidFill>
                <a:effectLst/>
                <a:uLnTx/>
                <a:uFillTx/>
                <a:latin typeface="Calibri" panose="020F0502020204030204"/>
                <a:ea typeface="+mn-ea"/>
                <a:cs typeface="+mn-cs"/>
              </a:rPr>
              <a:t>9/01/2025</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002060"/>
                </a:solidFill>
                <a:effectLst/>
                <a:uLnTx/>
                <a:uFillTx/>
                <a:latin typeface="Calibri" panose="020F0502020204030204"/>
                <a:ea typeface="+mn-ea"/>
                <a:cs typeface="+mn-cs"/>
              </a:rPr>
              <a:t>Post Grant Report: </a:t>
            </a:r>
            <a:r>
              <a:rPr lang="en-US" sz="2400" dirty="0">
                <a:solidFill>
                  <a:srgbClr val="002060"/>
                </a:solidFill>
                <a:latin typeface="Calibri" panose="020F0502020204030204"/>
              </a:rPr>
              <a:t>10/01/2025</a:t>
            </a:r>
            <a:b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2391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7E229C-0CA9-74A1-43CE-AD8DFD886F30}"/>
            </a:ext>
          </a:extLst>
        </p:cNvPr>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close-up of a logo&#10;&#10;Description automatically generated">
            <a:extLst>
              <a:ext uri="{FF2B5EF4-FFF2-40B4-BE49-F238E27FC236}">
                <a16:creationId xmlns:a16="http://schemas.microsoft.com/office/drawing/2014/main" id="{8B740958-CE9B-5F2B-684A-375F0DF825FE}"/>
              </a:ext>
            </a:extLst>
          </p:cNvPr>
          <p:cNvPicPr>
            <a:picLocks noChangeAspect="1"/>
          </p:cNvPicPr>
          <p:nvPr/>
        </p:nvPicPr>
        <p:blipFill>
          <a:blip r:embed="rId3"/>
          <a:stretch>
            <a:fillRect/>
          </a:stretch>
        </p:blipFill>
        <p:spPr>
          <a:xfrm>
            <a:off x="1289303" y="1119116"/>
            <a:ext cx="9419720" cy="2213635"/>
          </a:xfrm>
          <a:prstGeom prst="rect">
            <a:avLst/>
          </a:prstGeom>
        </p:spPr>
      </p:pic>
      <p:sp>
        <p:nvSpPr>
          <p:cNvPr id="52" name="Right Triangle 5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B1C99F-82D8-BEAE-3F05-2EFC4BA0906E}"/>
              </a:ext>
            </a:extLst>
          </p:cNvPr>
          <p:cNvSpPr>
            <a:spLocks noGrp="1"/>
          </p:cNvSpPr>
          <p:nvPr>
            <p:ph type="title"/>
          </p:nvPr>
        </p:nvSpPr>
        <p:spPr>
          <a:xfrm>
            <a:off x="2625155" y="3654422"/>
            <a:ext cx="8921672" cy="1713305"/>
          </a:xfrm>
        </p:spPr>
        <p:txBody>
          <a:bodyPr vert="horz" lIns="91440" tIns="45720" rIns="91440" bIns="45720" rtlCol="0" anchor="b">
            <a:normAutofit/>
          </a:bodyPr>
          <a:lstStyle/>
          <a:p>
            <a:r>
              <a:rPr lang="en-US" b="1" kern="1200" dirty="0">
                <a:solidFill>
                  <a:srgbClr val="002060"/>
                </a:solidFill>
                <a:latin typeface="+mj-lt"/>
                <a:ea typeface="+mj-ea"/>
                <a:cs typeface="+mj-cs"/>
              </a:rPr>
              <a:t>Learn More</a:t>
            </a:r>
          </a:p>
        </p:txBody>
      </p:sp>
      <p:sp>
        <p:nvSpPr>
          <p:cNvPr id="3" name="Content Placeholder 2">
            <a:extLst>
              <a:ext uri="{FF2B5EF4-FFF2-40B4-BE49-F238E27FC236}">
                <a16:creationId xmlns:a16="http://schemas.microsoft.com/office/drawing/2014/main" id="{AC6E8C2B-72E4-354A-6386-4D758A162C47}"/>
              </a:ext>
            </a:extLst>
          </p:cNvPr>
          <p:cNvSpPr>
            <a:spLocks noGrp="1"/>
          </p:cNvSpPr>
          <p:nvPr>
            <p:ph idx="1"/>
          </p:nvPr>
        </p:nvSpPr>
        <p:spPr>
          <a:xfrm>
            <a:off x="2255423" y="5464436"/>
            <a:ext cx="7321298" cy="753165"/>
          </a:xfrm>
        </p:spPr>
        <p:txBody>
          <a:bodyPr vert="horz" lIns="91440" tIns="45720" rIns="91440" bIns="45720" rtlCol="0" anchor="t">
            <a:normAutofit/>
          </a:bodyPr>
          <a:lstStyle/>
          <a:p>
            <a:pPr marL="0" indent="0">
              <a:buNone/>
            </a:pPr>
            <a:r>
              <a:rPr lang="en-US" sz="2400" kern="1200" dirty="0">
                <a:solidFill>
                  <a:schemeClr val="tx1"/>
                </a:solidFill>
                <a:latin typeface="+mn-lt"/>
                <a:ea typeface="+mn-ea"/>
                <a:cs typeface="+mn-cs"/>
              </a:rPr>
              <a:t>Click </a:t>
            </a:r>
            <a:r>
              <a:rPr lang="en-US" sz="2400" kern="1200" dirty="0">
                <a:solidFill>
                  <a:schemeClr val="tx1"/>
                </a:solidFill>
                <a:latin typeface="+mn-lt"/>
                <a:ea typeface="+mn-ea"/>
                <a:cs typeface="+mn-cs"/>
                <a:hlinkClick r:id="rId4"/>
              </a:rPr>
              <a:t>here</a:t>
            </a:r>
            <a:r>
              <a:rPr lang="en-US" sz="2400" kern="1200" dirty="0">
                <a:solidFill>
                  <a:schemeClr val="tx1"/>
                </a:solidFill>
                <a:latin typeface="+mn-lt"/>
                <a:ea typeface="+mn-ea"/>
                <a:cs typeface="+mn-cs"/>
              </a:rPr>
              <a:t> for more information.</a:t>
            </a:r>
          </a:p>
        </p:txBody>
      </p:sp>
      <p:grpSp>
        <p:nvGrpSpPr>
          <p:cNvPr id="5" name="Group 4">
            <a:extLst>
              <a:ext uri="{FF2B5EF4-FFF2-40B4-BE49-F238E27FC236}">
                <a16:creationId xmlns:a16="http://schemas.microsoft.com/office/drawing/2014/main" id="{848A1A6A-931D-E418-BE0B-6F1ABB34C95A}"/>
              </a:ext>
            </a:extLst>
          </p:cNvPr>
          <p:cNvGrpSpPr/>
          <p:nvPr/>
        </p:nvGrpSpPr>
        <p:grpSpPr>
          <a:xfrm>
            <a:off x="763583" y="5189506"/>
            <a:ext cx="1168400" cy="801658"/>
            <a:chOff x="77531" y="5201589"/>
            <a:chExt cx="1342812" cy="854280"/>
          </a:xfrm>
        </p:grpSpPr>
        <p:sp>
          <p:nvSpPr>
            <p:cNvPr id="6" name="Left Arrow 5">
              <a:extLst>
                <a:ext uri="{FF2B5EF4-FFF2-40B4-BE49-F238E27FC236}">
                  <a16:creationId xmlns:a16="http://schemas.microsoft.com/office/drawing/2014/main" id="{478D3906-16C8-9249-BB80-E3853BFA2687}"/>
                </a:ext>
              </a:extLst>
            </p:cNvPr>
            <p:cNvSpPr/>
            <p:nvPr/>
          </p:nvSpPr>
          <p:spPr>
            <a:xfrm>
              <a:off x="77531" y="5201589"/>
              <a:ext cx="1149277" cy="85428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7" name="TextBox 6">
              <a:extLst>
                <a:ext uri="{FF2B5EF4-FFF2-40B4-BE49-F238E27FC236}">
                  <a16:creationId xmlns:a16="http://schemas.microsoft.com/office/drawing/2014/main" id="{392103CA-F6EF-49E3-901F-A76DAE0D2ED4}"/>
                </a:ext>
              </a:extLst>
            </p:cNvPr>
            <p:cNvSpPr txBox="1"/>
            <p:nvPr/>
          </p:nvSpPr>
          <p:spPr>
            <a:xfrm>
              <a:off x="234468" y="5422384"/>
              <a:ext cx="1185875" cy="426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Univers"/>
                  <a:ea typeface="+mn-ea"/>
                  <a:cs typeface="+mn-cs"/>
                  <a:hlinkClick r:id="rId5" action="ppaction://hlinksldjump">
                    <a:extLst>
                      <a:ext uri="{A12FA001-AC4F-418D-AE19-62706E023703}">
                        <ahyp:hlinkClr xmlns:ahyp="http://schemas.microsoft.com/office/drawing/2018/hyperlinkcolor" val="tx"/>
                      </a:ext>
                    </a:extLst>
                  </a:hlinkClick>
                </a:rPr>
                <a:t>Back to  Grants Slide</a:t>
              </a:r>
              <a:endParaRPr kumimoji="0" lang="en-US" sz="1000" b="0" i="0" u="none" strike="noStrike" kern="1200" cap="none" spc="0" normalizeH="0" baseline="0" noProof="0" dirty="0">
                <a:ln>
                  <a:noFill/>
                </a:ln>
                <a:solidFill>
                  <a:schemeClr val="bg1"/>
                </a:solidFill>
                <a:effectLst/>
                <a:uLnTx/>
                <a:uFillTx/>
                <a:latin typeface="Univers"/>
                <a:ea typeface="+mn-ea"/>
                <a:cs typeface="+mn-cs"/>
              </a:endParaRPr>
            </a:p>
          </p:txBody>
        </p:sp>
      </p:grpSp>
    </p:spTree>
    <p:extLst>
      <p:ext uri="{BB962C8B-B14F-4D97-AF65-F5344CB8AC3E}">
        <p14:creationId xmlns:p14="http://schemas.microsoft.com/office/powerpoint/2010/main" val="2819512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E6F5D-320A-A91D-9E70-AAA5EC1A0AC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77EE58D-5305-4402-1A43-A032DBC8EAB1}"/>
              </a:ext>
            </a:extLst>
          </p:cNvPr>
          <p:cNvSpPr txBox="1"/>
          <p:nvPr/>
        </p:nvSpPr>
        <p:spPr>
          <a:xfrm>
            <a:off x="3017465" y="5668530"/>
            <a:ext cx="7420130"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br>
            <a:endPar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 Philadelphia Foundation, (2025). Retrieved from https://</a:t>
            </a:r>
            <a:r>
              <a:rPr kumimoji="0" lang="en-US" sz="14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www.philafound.org</a:t>
            </a:r>
            <a:endParaRPr kumimoji="0" lang="en-US" sz="14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p:txBody>
      </p:sp>
      <p:pic>
        <p:nvPicPr>
          <p:cNvPr id="12" name="Picture 11" descr="A orange square with white text&#10;&#10;Description automatically generated">
            <a:extLst>
              <a:ext uri="{FF2B5EF4-FFF2-40B4-BE49-F238E27FC236}">
                <a16:creationId xmlns:a16="http://schemas.microsoft.com/office/drawing/2014/main" id="{C9A19E93-5A7E-9203-83B1-8E2674ABF0FE}"/>
              </a:ext>
            </a:extLst>
          </p:cNvPr>
          <p:cNvPicPr>
            <a:picLocks noChangeAspect="1"/>
          </p:cNvPicPr>
          <p:nvPr/>
        </p:nvPicPr>
        <p:blipFill>
          <a:blip r:embed="rId3"/>
          <a:stretch>
            <a:fillRect/>
          </a:stretch>
        </p:blipFill>
        <p:spPr>
          <a:xfrm>
            <a:off x="38036" y="0"/>
            <a:ext cx="2165518" cy="2136644"/>
          </a:xfrm>
          <a:prstGeom prst="rect">
            <a:avLst/>
          </a:prstGeom>
        </p:spPr>
      </p:pic>
      <p:pic>
        <p:nvPicPr>
          <p:cNvPr id="14" name="Picture 13" descr="A close-up of a hand&#10;&#10;Description automatically generated">
            <a:extLst>
              <a:ext uri="{FF2B5EF4-FFF2-40B4-BE49-F238E27FC236}">
                <a16:creationId xmlns:a16="http://schemas.microsoft.com/office/drawing/2014/main" id="{481F8AF0-85A8-B98E-5287-3CB0C6D0F800}"/>
              </a:ext>
            </a:extLst>
          </p:cNvPr>
          <p:cNvPicPr>
            <a:picLocks noChangeAspect="1"/>
          </p:cNvPicPr>
          <p:nvPr/>
        </p:nvPicPr>
        <p:blipFill>
          <a:blip r:embed="rId4"/>
          <a:stretch>
            <a:fillRect/>
          </a:stretch>
        </p:blipFill>
        <p:spPr>
          <a:xfrm>
            <a:off x="1142872" y="2888985"/>
            <a:ext cx="10210928" cy="3029878"/>
          </a:xfrm>
          <a:prstGeom prst="rect">
            <a:avLst/>
          </a:prstGeom>
        </p:spPr>
      </p:pic>
      <p:sp>
        <p:nvSpPr>
          <p:cNvPr id="16" name="Title 1">
            <a:extLst>
              <a:ext uri="{FF2B5EF4-FFF2-40B4-BE49-F238E27FC236}">
                <a16:creationId xmlns:a16="http://schemas.microsoft.com/office/drawing/2014/main" id="{F75BA433-C117-6B52-9CDB-EC4C89B240F8}"/>
              </a:ext>
            </a:extLst>
          </p:cNvPr>
          <p:cNvSpPr>
            <a:spLocks noGrp="1"/>
          </p:cNvSpPr>
          <p:nvPr>
            <p:ph type="title"/>
          </p:nvPr>
        </p:nvSpPr>
        <p:spPr>
          <a:xfrm>
            <a:off x="990536" y="2103437"/>
            <a:ext cx="10515600" cy="1325563"/>
          </a:xfrm>
        </p:spPr>
        <p:txBody>
          <a:bodyPr/>
          <a:lstStyle/>
          <a:p>
            <a:pPr algn="ctr"/>
            <a:r>
              <a:rPr lang="en-US" b="1" dirty="0">
                <a:solidFill>
                  <a:schemeClr val="accent2"/>
                </a:solidFill>
                <a:latin typeface="Raleway" pitchFamily="2" charset="77"/>
              </a:rPr>
              <a:t>Philadelphia Foundation</a:t>
            </a:r>
            <a:br>
              <a:rPr lang="en-US" b="1" i="0" u="none" strike="noStrike" dirty="0">
                <a:solidFill>
                  <a:srgbClr val="333333"/>
                </a:solidFill>
                <a:effectLst/>
                <a:latin typeface="Raleway" pitchFamily="2" charset="77"/>
              </a:rPr>
            </a:br>
            <a:endParaRPr lang="en-US" dirty="0"/>
          </a:p>
        </p:txBody>
      </p:sp>
      <p:sp>
        <p:nvSpPr>
          <p:cNvPr id="2" name="TextBox 1">
            <a:extLst>
              <a:ext uri="{FF2B5EF4-FFF2-40B4-BE49-F238E27FC236}">
                <a16:creationId xmlns:a16="http://schemas.microsoft.com/office/drawing/2014/main" id="{D08E7678-9C53-6B38-E7BE-84D523BD59CC}"/>
              </a:ext>
            </a:extLst>
          </p:cNvPr>
          <p:cNvSpPr txBox="1"/>
          <p:nvPr/>
        </p:nvSpPr>
        <p:spPr>
          <a:xfrm>
            <a:off x="6993467" y="231251"/>
            <a:ext cx="4889564" cy="707886"/>
          </a:xfrm>
          <a:prstGeom prst="rect">
            <a:avLst/>
          </a:prstGeom>
          <a:gradFill flip="none" rotWithShape="1">
            <a:gsLst>
              <a:gs pos="100000">
                <a:srgbClr val="92D050"/>
              </a:gs>
              <a:gs pos="50000">
                <a:srgbClr val="92D050">
                  <a:tint val="44500"/>
                  <a:satMod val="160000"/>
                </a:srgbClr>
              </a:gs>
              <a:gs pos="100000">
                <a:srgbClr val="92D050">
                  <a:tint val="23500"/>
                  <a:satMod val="160000"/>
                </a:srgbClr>
              </a:gs>
            </a:gsLst>
            <a:lin ang="2700000" scaled="1"/>
            <a:tileRect/>
          </a:gra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US" sz="3200" b="1" i="0" u="none" strike="noStrike" kern="1200" cap="none" spc="0" normalizeH="0" baseline="0" noProof="0" dirty="0">
                <a:ln>
                  <a:noFill/>
                </a:ln>
                <a:solidFill>
                  <a:srgbClr val="00B050"/>
                </a:solidFill>
                <a:effectLst/>
                <a:uLnTx/>
                <a:uFillTx/>
                <a:latin typeface="Calibri" panose="020F0502020204030204"/>
                <a:ea typeface="+mn-ea"/>
                <a:cs typeface="+mn-cs"/>
              </a:rPr>
              <a:t>✓</a:t>
            </a:r>
            <a:r>
              <a:rPr kumimoji="0" lang="en-US" sz="3200" b="1" i="0" u="none" strike="noStrike" kern="1200" cap="none" spc="0" normalizeH="0" baseline="0" noProof="0" dirty="0">
                <a:ln>
                  <a:noFill/>
                </a:ln>
                <a:solidFill>
                  <a:srgbClr val="002060"/>
                </a:solidFill>
                <a:effectLst/>
                <a:uLnTx/>
                <a:uFillTx/>
                <a:latin typeface="Calibri" panose="020F0502020204030204"/>
                <a:ea typeface="+mn-ea"/>
                <a:cs typeface="+mn-cs"/>
              </a:rPr>
              <a:t>Awarded</a:t>
            </a:r>
            <a:endParaRPr kumimoji="0" lang="en-US" sz="32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593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D4D00-1CD8-D054-1D3B-1574AB715216}"/>
            </a:ext>
          </a:extLst>
        </p:cNvPr>
        <p:cNvGrpSpPr/>
        <p:nvPr/>
      </p:nvGrpSpPr>
      <p:grpSpPr>
        <a:xfrm>
          <a:off x="0" y="0"/>
          <a:ext cx="0" cy="0"/>
          <a:chOff x="0" y="0"/>
          <a:chExt cx="0" cy="0"/>
        </a:xfrm>
      </p:grpSpPr>
      <p:pic>
        <p:nvPicPr>
          <p:cNvPr id="12" name="Picture 11" descr="A orange square with white text&#10;&#10;Description automatically generated">
            <a:extLst>
              <a:ext uri="{FF2B5EF4-FFF2-40B4-BE49-F238E27FC236}">
                <a16:creationId xmlns:a16="http://schemas.microsoft.com/office/drawing/2014/main" id="{14157E12-C3F3-4FEC-573A-6F133D536792}"/>
              </a:ext>
            </a:extLst>
          </p:cNvPr>
          <p:cNvPicPr>
            <a:picLocks noChangeAspect="1"/>
          </p:cNvPicPr>
          <p:nvPr/>
        </p:nvPicPr>
        <p:blipFill>
          <a:blip r:embed="rId3"/>
          <a:stretch>
            <a:fillRect/>
          </a:stretch>
        </p:blipFill>
        <p:spPr>
          <a:xfrm>
            <a:off x="0" y="-59392"/>
            <a:ext cx="1811143" cy="1786994"/>
          </a:xfrm>
          <a:prstGeom prst="rect">
            <a:avLst/>
          </a:prstGeom>
        </p:spPr>
      </p:pic>
      <p:sp>
        <p:nvSpPr>
          <p:cNvPr id="16" name="Title 1">
            <a:extLst>
              <a:ext uri="{FF2B5EF4-FFF2-40B4-BE49-F238E27FC236}">
                <a16:creationId xmlns:a16="http://schemas.microsoft.com/office/drawing/2014/main" id="{A07D9641-BA10-5EFF-0121-AEA6564C35F7}"/>
              </a:ext>
            </a:extLst>
          </p:cNvPr>
          <p:cNvSpPr>
            <a:spLocks noGrp="1"/>
          </p:cNvSpPr>
          <p:nvPr>
            <p:ph type="title"/>
          </p:nvPr>
        </p:nvSpPr>
        <p:spPr>
          <a:xfrm>
            <a:off x="1088432" y="1786994"/>
            <a:ext cx="10515600" cy="1325563"/>
          </a:xfrm>
        </p:spPr>
        <p:txBody>
          <a:bodyPr/>
          <a:lstStyle/>
          <a:p>
            <a:pPr algn="ctr"/>
            <a:r>
              <a:rPr lang="en-US" sz="4000" b="1" dirty="0">
                <a:solidFill>
                  <a:schemeClr val="accent2"/>
                </a:solidFill>
                <a:latin typeface="Raleway" pitchFamily="2" charset="77"/>
              </a:rPr>
              <a:t>About the Philadelphia Foundation</a:t>
            </a:r>
            <a:br>
              <a:rPr lang="en-US" b="1" i="0" u="none" strike="noStrike" dirty="0">
                <a:solidFill>
                  <a:srgbClr val="333333"/>
                </a:solidFill>
                <a:effectLst/>
                <a:latin typeface="Raleway" pitchFamily="2" charset="77"/>
              </a:rPr>
            </a:br>
            <a:endParaRPr lang="en-US" dirty="0"/>
          </a:p>
        </p:txBody>
      </p:sp>
      <p:sp>
        <p:nvSpPr>
          <p:cNvPr id="3" name="TextBox 2">
            <a:extLst>
              <a:ext uri="{FF2B5EF4-FFF2-40B4-BE49-F238E27FC236}">
                <a16:creationId xmlns:a16="http://schemas.microsoft.com/office/drawing/2014/main" id="{69F40C7E-4D16-BFC1-E6EF-FFF3B95B3EB7}"/>
              </a:ext>
            </a:extLst>
          </p:cNvPr>
          <p:cNvSpPr txBox="1"/>
          <p:nvPr/>
        </p:nvSpPr>
        <p:spPr>
          <a:xfrm>
            <a:off x="1351460" y="2610683"/>
            <a:ext cx="9989544" cy="42473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Nunito" pitchFamily="2" charset="77"/>
                <a:ea typeface="+mn-ea"/>
                <a:cs typeface="+mn-cs"/>
              </a:rPr>
              <a:t>We work with givers to establish funds that fulfill their philanthropic goals most effectively.  With a broad set of giving tools available, we help givers create a strategic plan for their philanthropic assets that will create the greatest possible community impact.  Our team of experts brings unmatched knowledge of the region’s most critical needs and the nonprofits addressing those needs.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Nunito" pitchFamily="2" charset="77"/>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Nunito" pitchFamily="2" charset="77"/>
                <a:ea typeface="+mn-ea"/>
                <a:cs typeface="+mn-cs"/>
              </a:rPr>
              <a:t>Aside from serving as good stewards of our philanthropic funds, we are committed to improving the quality of life in our great region in several ways: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Nunito" pitchFamily="2" charset="77"/>
                <a:ea typeface="+mn-ea"/>
                <a:cs typeface="+mn-cs"/>
              </a:rPr>
              <a:t>Distributing grants and resources to our region’s most effective nonprofits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Nunito" pitchFamily="2" charset="77"/>
                <a:ea typeface="+mn-ea"/>
                <a:cs typeface="+mn-cs"/>
              </a:rPr>
              <a:t>Establishing and distributing scholarships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Nunito" pitchFamily="2" charset="77"/>
                <a:ea typeface="+mn-ea"/>
                <a:cs typeface="+mn-cs"/>
              </a:rPr>
              <a:t>Pairing skilled volunteers with important community initiatives through our partnerships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Nunito" pitchFamily="2" charset="77"/>
                <a:ea typeface="+mn-ea"/>
                <a:cs typeface="+mn-cs"/>
              </a:rPr>
              <a:t>Serving as a civic voice and leader in Greater Philadelphia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Nunito" pitchFamily="2"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Nunito" pitchFamily="2"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A group of buildings in a city&#10;&#10;Description automatically generated">
            <a:extLst>
              <a:ext uri="{FF2B5EF4-FFF2-40B4-BE49-F238E27FC236}">
                <a16:creationId xmlns:a16="http://schemas.microsoft.com/office/drawing/2014/main" id="{3C53A9E2-BE41-FA8D-9C41-3D112D78AD50}"/>
              </a:ext>
            </a:extLst>
          </p:cNvPr>
          <p:cNvPicPr>
            <a:picLocks noChangeAspect="1"/>
          </p:cNvPicPr>
          <p:nvPr/>
        </p:nvPicPr>
        <p:blipFill>
          <a:blip r:embed="rId4"/>
          <a:stretch>
            <a:fillRect/>
          </a:stretch>
        </p:blipFill>
        <p:spPr>
          <a:xfrm>
            <a:off x="1811142" y="1"/>
            <a:ext cx="10380858" cy="1640798"/>
          </a:xfrm>
          <a:prstGeom prst="rect">
            <a:avLst/>
          </a:prstGeom>
        </p:spPr>
      </p:pic>
    </p:spTree>
    <p:extLst>
      <p:ext uri="{BB962C8B-B14F-4D97-AF65-F5344CB8AC3E}">
        <p14:creationId xmlns:p14="http://schemas.microsoft.com/office/powerpoint/2010/main" val="1205990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0825E5D-EFD5-9202-6C38-B50EAF4A38F1}"/>
              </a:ext>
            </a:extLst>
          </p:cNvPr>
          <p:cNvSpPr>
            <a:spLocks noGrp="1"/>
          </p:cNvSpPr>
          <p:nvPr>
            <p:ph idx="1"/>
          </p:nvPr>
        </p:nvSpPr>
        <p:spPr>
          <a:xfrm>
            <a:off x="567459" y="2019364"/>
            <a:ext cx="7062943" cy="4078224"/>
          </a:xfrm>
        </p:spPr>
        <p:txBody>
          <a:bodyPr anchor="t">
            <a:normAutofit/>
          </a:bodyPr>
          <a:lstStyle/>
          <a:p>
            <a:r>
              <a:rPr lang="en-US" sz="2200" b="0" i="0" u="none" strike="noStrike" dirty="0">
                <a:effectLst/>
                <a:latin typeface="Lato" panose="020F0502020204030203" pitchFamily="34" charset="0"/>
              </a:rPr>
              <a:t>Fields of work</a:t>
            </a:r>
          </a:p>
          <a:p>
            <a:r>
              <a:rPr lang="en-US" sz="2200" b="0" i="0" u="none" strike="noStrike" dirty="0">
                <a:effectLst/>
                <a:latin typeface="Arial" panose="020B0604020202020204" pitchFamily="34" charset="0"/>
              </a:rPr>
              <a:t>Poverty Alleviation &amp; Services Basic Human </a:t>
            </a:r>
            <a:r>
              <a:rPr lang="en-US" sz="2200" b="0" i="0" u="none" strike="noStrike" dirty="0" err="1">
                <a:effectLst/>
                <a:latin typeface="Arial" panose="020B0604020202020204" pitchFamily="34" charset="0"/>
              </a:rPr>
              <a:t>NeedsHuman</a:t>
            </a:r>
            <a:r>
              <a:rPr lang="en-US" sz="2200" b="0" i="0" u="none" strike="noStrike" dirty="0">
                <a:effectLst/>
                <a:latin typeface="Arial" panose="020B0604020202020204" pitchFamily="34" charset="0"/>
              </a:rPr>
              <a:t> &amp; Social Services</a:t>
            </a:r>
          </a:p>
          <a:p>
            <a:r>
              <a:rPr lang="en-US" sz="2200" b="1" i="0" u="none" strike="noStrike" dirty="0">
                <a:effectLst/>
                <a:latin typeface="Lato" panose="020F0502020204030203" pitchFamily="34" charset="0"/>
              </a:rPr>
              <a:t>WEBSITE: </a:t>
            </a:r>
            <a:r>
              <a:rPr lang="en-US" sz="2200" b="0" i="0" u="none" strike="noStrike" dirty="0">
                <a:effectLst/>
                <a:latin typeface="Lato" panose="020F0502020204030203" pitchFamily="34" charset="0"/>
                <a:hlinkClick r:id="rId2"/>
              </a:rPr>
              <a:t>https://www.philafound.org/nonprofits/available-grants/impact-grants/</a:t>
            </a:r>
            <a:endParaRPr lang="en-US" sz="2200" b="0" i="0" u="none" strike="noStrike" dirty="0">
              <a:effectLst/>
              <a:latin typeface="Lato" panose="020F0502020204030203" pitchFamily="34" charset="0"/>
            </a:endParaRPr>
          </a:p>
          <a:p>
            <a:r>
              <a:rPr lang="en-US" sz="2200" b="1" i="0" u="none" strike="noStrike" dirty="0">
                <a:effectLst/>
                <a:latin typeface="Lato" panose="020F0502020204030203" pitchFamily="34" charset="0"/>
              </a:rPr>
              <a:t>Location of residency: </a:t>
            </a:r>
            <a:r>
              <a:rPr lang="en-US" sz="2200" b="0" i="0" u="none" strike="noStrike" dirty="0">
                <a:effectLst/>
                <a:latin typeface="Lato" panose="020F0502020204030203" pitchFamily="34" charset="0"/>
              </a:rPr>
              <a:t>Counties in New Jersey: Burlington County, Camden County, Counties in Pennsylvania: Bucks County, Chester County, Delaware County, Montgomery County, Philadelphia </a:t>
            </a:r>
            <a:r>
              <a:rPr lang="en-US" sz="2200" b="0" i="0" u="none" strike="noStrike" dirty="0" err="1">
                <a:effectLst/>
                <a:latin typeface="Lato" panose="020F0502020204030203" pitchFamily="34" charset="0"/>
              </a:rPr>
              <a:t>Countyhttps</a:t>
            </a:r>
            <a:r>
              <a:rPr lang="en-US" sz="2200" b="0" i="0" u="none" strike="noStrike" dirty="0">
                <a:effectLst/>
                <a:latin typeface="Lato" panose="020F0502020204030203" pitchFamily="34" charset="0"/>
              </a:rPr>
              <a:t>://</a:t>
            </a:r>
            <a:r>
              <a:rPr lang="en-US" sz="2200" b="0" i="0" u="none" strike="noStrike" dirty="0">
                <a:effectLst/>
                <a:latin typeface="Lato" panose="020F0502020204030203" pitchFamily="34" charset="0"/>
                <a:hlinkClick r:id="rId3"/>
              </a:rPr>
              <a:t>www.philafound.org/nonprofits/available-grants/impact-grants/</a:t>
            </a:r>
            <a:endParaRPr lang="en-US" sz="2200" b="0" i="0" u="none" strike="noStrike" dirty="0">
              <a:effectLst/>
              <a:latin typeface="Lato" panose="020F0502020204030203" pitchFamily="34" charset="0"/>
            </a:endParaRPr>
          </a:p>
          <a:p>
            <a:endParaRPr lang="en-US" sz="2200" dirty="0"/>
          </a:p>
        </p:txBody>
      </p:sp>
      <p:pic>
        <p:nvPicPr>
          <p:cNvPr id="4" name="Picture 3" descr="A orange square with white text&#10;&#10;Description automatically generated">
            <a:extLst>
              <a:ext uri="{FF2B5EF4-FFF2-40B4-BE49-F238E27FC236}">
                <a16:creationId xmlns:a16="http://schemas.microsoft.com/office/drawing/2014/main" id="{A0284644-BCD6-21CA-F56E-4413613947CA}"/>
              </a:ext>
            </a:extLst>
          </p:cNvPr>
          <p:cNvPicPr>
            <a:picLocks noChangeAspect="1"/>
          </p:cNvPicPr>
          <p:nvPr/>
        </p:nvPicPr>
        <p:blipFill>
          <a:blip r:embed="rId4"/>
          <a:srcRect l="3834" r="1246" b="3"/>
          <a:stretch/>
        </p:blipFill>
        <p:spPr>
          <a:xfrm>
            <a:off x="7858538" y="2112264"/>
            <a:ext cx="3313318" cy="3444006"/>
          </a:xfrm>
          <a:prstGeom prst="rect">
            <a:avLst/>
          </a:prstGeom>
        </p:spPr>
      </p:pic>
      <p:sp>
        <p:nvSpPr>
          <p:cNvPr id="2" name="Title 1">
            <a:extLst>
              <a:ext uri="{FF2B5EF4-FFF2-40B4-BE49-F238E27FC236}">
                <a16:creationId xmlns:a16="http://schemas.microsoft.com/office/drawing/2014/main" id="{37F51000-5394-219E-4ED2-CB4F21BD5BBA}"/>
              </a:ext>
            </a:extLst>
          </p:cNvPr>
          <p:cNvSpPr>
            <a:spLocks noGrp="1"/>
          </p:cNvSpPr>
          <p:nvPr>
            <p:ph type="title"/>
          </p:nvPr>
        </p:nvSpPr>
        <p:spPr>
          <a:xfrm>
            <a:off x="836676" y="786701"/>
            <a:ext cx="10515600" cy="1325563"/>
          </a:xfrm>
        </p:spPr>
        <p:txBody>
          <a:bodyPr/>
          <a:lstStyle/>
          <a:p>
            <a:pPr algn="ctr"/>
            <a:r>
              <a:rPr lang="en-US" sz="4000" b="1" dirty="0">
                <a:solidFill>
                  <a:schemeClr val="accent2"/>
                </a:solidFill>
                <a:latin typeface="Raleway" pitchFamily="2" charset="77"/>
              </a:rPr>
              <a:t>About the Philadelphia Foundation</a:t>
            </a:r>
            <a:br>
              <a:rPr lang="en-US" b="1" i="0" u="none" strike="noStrike" dirty="0">
                <a:solidFill>
                  <a:srgbClr val="333333"/>
                </a:solidFill>
                <a:effectLst/>
                <a:latin typeface="Raleway" pitchFamily="2" charset="77"/>
              </a:rPr>
            </a:br>
            <a:endParaRPr lang="en-US" dirty="0"/>
          </a:p>
        </p:txBody>
      </p:sp>
    </p:spTree>
    <p:extLst>
      <p:ext uri="{BB962C8B-B14F-4D97-AF65-F5344CB8AC3E}">
        <p14:creationId xmlns:p14="http://schemas.microsoft.com/office/powerpoint/2010/main" val="3194634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B50E39-F589-1C26-89AC-762A3D2EC0C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49125E-73FE-46C4-6A91-79ACC2283CF8}"/>
              </a:ext>
            </a:extLst>
          </p:cNvPr>
          <p:cNvSpPr>
            <a:spLocks noGrp="1"/>
          </p:cNvSpPr>
          <p:nvPr>
            <p:ph type="title"/>
          </p:nvPr>
        </p:nvSpPr>
        <p:spPr>
          <a:xfrm>
            <a:off x="639656" y="748219"/>
            <a:ext cx="10909640" cy="1368614"/>
          </a:xfrm>
        </p:spPr>
        <p:txBody>
          <a:bodyPr vert="horz" lIns="91440" tIns="45720" rIns="91440" bIns="45720" rtlCol="0" anchor="ctr">
            <a:normAutofit/>
          </a:bodyPr>
          <a:lstStyle/>
          <a:p>
            <a:pPr algn="ctr"/>
            <a:r>
              <a:rPr lang="en-US" sz="5400" b="1" dirty="0"/>
              <a:t>Grant Sizes</a:t>
            </a:r>
          </a:p>
        </p:txBody>
      </p:sp>
      <p:sp>
        <p:nvSpPr>
          <p:cNvPr id="1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orange square with white text&#10;&#10;Description automatically generated">
            <a:extLst>
              <a:ext uri="{FF2B5EF4-FFF2-40B4-BE49-F238E27FC236}">
                <a16:creationId xmlns:a16="http://schemas.microsoft.com/office/drawing/2014/main" id="{00DAE497-DC4B-8CCD-A351-4378A8C70873}"/>
              </a:ext>
            </a:extLst>
          </p:cNvPr>
          <p:cNvPicPr>
            <a:picLocks noChangeAspect="1"/>
          </p:cNvPicPr>
          <p:nvPr/>
        </p:nvPicPr>
        <p:blipFill>
          <a:blip r:embed="rId3"/>
          <a:stretch>
            <a:fillRect/>
          </a:stretch>
        </p:blipFill>
        <p:spPr>
          <a:xfrm>
            <a:off x="0" y="1"/>
            <a:ext cx="1932429" cy="1906664"/>
          </a:xfrm>
          <a:prstGeom prst="rect">
            <a:avLst/>
          </a:prstGeom>
        </p:spPr>
      </p:pic>
      <p:pic>
        <p:nvPicPr>
          <p:cNvPr id="5" name="Picture 4" descr="A graph of blue bars&#10;&#10;Description automatically generated with medium confidence">
            <a:extLst>
              <a:ext uri="{FF2B5EF4-FFF2-40B4-BE49-F238E27FC236}">
                <a16:creationId xmlns:a16="http://schemas.microsoft.com/office/drawing/2014/main" id="{CFF81A3C-244E-7B04-3303-8A38A586ECAE}"/>
              </a:ext>
            </a:extLst>
          </p:cNvPr>
          <p:cNvPicPr>
            <a:picLocks noChangeAspect="1"/>
          </p:cNvPicPr>
          <p:nvPr/>
        </p:nvPicPr>
        <p:blipFill>
          <a:blip r:embed="rId4"/>
          <a:stretch>
            <a:fillRect/>
          </a:stretch>
        </p:blipFill>
        <p:spPr>
          <a:xfrm>
            <a:off x="639656" y="2014071"/>
            <a:ext cx="11244262" cy="4809675"/>
          </a:xfrm>
          <a:prstGeom prst="rect">
            <a:avLst/>
          </a:prstGeom>
        </p:spPr>
      </p:pic>
    </p:spTree>
    <p:extLst>
      <p:ext uri="{BB962C8B-B14F-4D97-AF65-F5344CB8AC3E}">
        <p14:creationId xmlns:p14="http://schemas.microsoft.com/office/powerpoint/2010/main" val="4249446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92DE6A-7891-2C66-FB96-142FBAAE11C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A08710-1D87-6B7D-8567-34C297C69C13}"/>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5400" b="1" dirty="0"/>
              <a:t>Grant Sizes</a:t>
            </a:r>
          </a:p>
        </p:txBody>
      </p:sp>
      <p:sp>
        <p:nvSpPr>
          <p:cNvPr id="1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orange square with white text&#10;&#10;Description automatically generated">
            <a:extLst>
              <a:ext uri="{FF2B5EF4-FFF2-40B4-BE49-F238E27FC236}">
                <a16:creationId xmlns:a16="http://schemas.microsoft.com/office/drawing/2014/main" id="{8ADC69CD-5E8B-8CFF-E615-85FB3183E4ED}"/>
              </a:ext>
            </a:extLst>
          </p:cNvPr>
          <p:cNvPicPr>
            <a:picLocks noChangeAspect="1"/>
          </p:cNvPicPr>
          <p:nvPr/>
        </p:nvPicPr>
        <p:blipFill>
          <a:blip r:embed="rId3"/>
          <a:stretch>
            <a:fillRect/>
          </a:stretch>
        </p:blipFill>
        <p:spPr>
          <a:xfrm>
            <a:off x="-1550" y="-65600"/>
            <a:ext cx="1960713" cy="1934571"/>
          </a:xfrm>
          <a:prstGeom prst="rect">
            <a:avLst/>
          </a:prstGeom>
        </p:spPr>
      </p:pic>
      <p:pic>
        <p:nvPicPr>
          <p:cNvPr id="5" name="Picture 4" descr="A graph with a bar and numbers&#10;&#10;Description automatically generated with medium confidence">
            <a:extLst>
              <a:ext uri="{FF2B5EF4-FFF2-40B4-BE49-F238E27FC236}">
                <a16:creationId xmlns:a16="http://schemas.microsoft.com/office/drawing/2014/main" id="{48A27B8E-9834-8906-200C-FB92ABEF7429}"/>
              </a:ext>
            </a:extLst>
          </p:cNvPr>
          <p:cNvPicPr>
            <a:picLocks noChangeAspect="1"/>
          </p:cNvPicPr>
          <p:nvPr/>
        </p:nvPicPr>
        <p:blipFill>
          <a:blip r:embed="rId4"/>
          <a:stretch>
            <a:fillRect/>
          </a:stretch>
        </p:blipFill>
        <p:spPr>
          <a:xfrm>
            <a:off x="426131" y="2122551"/>
            <a:ext cx="11335140" cy="4278249"/>
          </a:xfrm>
          <a:prstGeom prst="rect">
            <a:avLst/>
          </a:prstGeom>
        </p:spPr>
      </p:pic>
    </p:spTree>
    <p:extLst>
      <p:ext uri="{BB962C8B-B14F-4D97-AF65-F5344CB8AC3E}">
        <p14:creationId xmlns:p14="http://schemas.microsoft.com/office/powerpoint/2010/main" val="330353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569727-16C1-7D94-D62E-DB3C036A3254}"/>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5F8377-FAA4-AA3F-6C0C-E02FF0827C17}"/>
              </a:ext>
            </a:extLst>
          </p:cNvPr>
          <p:cNvSpPr>
            <a:spLocks noGrp="1"/>
          </p:cNvSpPr>
          <p:nvPr>
            <p:ph type="title"/>
          </p:nvPr>
        </p:nvSpPr>
        <p:spPr>
          <a:xfrm>
            <a:off x="2831617" y="590766"/>
            <a:ext cx="6528766" cy="880069"/>
          </a:xfrm>
        </p:spPr>
        <p:txBody>
          <a:bodyPr vert="horz" lIns="91440" tIns="45720" rIns="91440" bIns="45720" rtlCol="0" anchor="ctr">
            <a:normAutofit fontScale="90000"/>
          </a:bodyPr>
          <a:lstStyle/>
          <a:p>
            <a:pPr algn="ctr"/>
            <a:r>
              <a:rPr lang="en-US" sz="6600" b="1" kern="1200" dirty="0">
                <a:solidFill>
                  <a:schemeClr val="tx1"/>
                </a:solidFill>
                <a:latin typeface="+mj-lt"/>
                <a:ea typeface="+mj-ea"/>
                <a:cs typeface="+mj-cs"/>
              </a:rPr>
              <a:t>Application Cycles</a:t>
            </a: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screenshot of a phone&#10;&#10;Description automatically generated">
            <a:extLst>
              <a:ext uri="{FF2B5EF4-FFF2-40B4-BE49-F238E27FC236}">
                <a16:creationId xmlns:a16="http://schemas.microsoft.com/office/drawing/2014/main" id="{168CB05A-F92A-872D-8C91-1C324F63A6D7}"/>
              </a:ext>
            </a:extLst>
          </p:cNvPr>
          <p:cNvPicPr>
            <a:picLocks noChangeAspect="1"/>
          </p:cNvPicPr>
          <p:nvPr/>
        </p:nvPicPr>
        <p:blipFill>
          <a:blip r:embed="rId3"/>
          <a:stretch>
            <a:fillRect/>
          </a:stretch>
        </p:blipFill>
        <p:spPr>
          <a:xfrm>
            <a:off x="254833" y="2785281"/>
            <a:ext cx="11937167" cy="2598411"/>
          </a:xfrm>
          <a:prstGeom prst="rect">
            <a:avLst/>
          </a:prstGeom>
        </p:spPr>
      </p:pic>
      <p:pic>
        <p:nvPicPr>
          <p:cNvPr id="6" name="Picture 5" descr="A orange square with white text&#10;&#10;Description automatically generated">
            <a:extLst>
              <a:ext uri="{FF2B5EF4-FFF2-40B4-BE49-F238E27FC236}">
                <a16:creationId xmlns:a16="http://schemas.microsoft.com/office/drawing/2014/main" id="{FCFC6F2B-965B-9ECE-3147-7A9FF1653174}"/>
              </a:ext>
            </a:extLst>
          </p:cNvPr>
          <p:cNvPicPr>
            <a:picLocks noChangeAspect="1"/>
          </p:cNvPicPr>
          <p:nvPr/>
        </p:nvPicPr>
        <p:blipFill>
          <a:blip r:embed="rId4"/>
          <a:stretch>
            <a:fillRect/>
          </a:stretch>
        </p:blipFill>
        <p:spPr>
          <a:xfrm>
            <a:off x="-1550" y="-65600"/>
            <a:ext cx="2265065" cy="2234865"/>
          </a:xfrm>
          <a:prstGeom prst="rect">
            <a:avLst/>
          </a:prstGeom>
        </p:spPr>
      </p:pic>
      <p:sp>
        <p:nvSpPr>
          <p:cNvPr id="3" name="Oval 2">
            <a:extLst>
              <a:ext uri="{FF2B5EF4-FFF2-40B4-BE49-F238E27FC236}">
                <a16:creationId xmlns:a16="http://schemas.microsoft.com/office/drawing/2014/main" id="{CB7F5CD2-5A80-4614-BBBF-291AAB43DA01}"/>
              </a:ext>
            </a:extLst>
          </p:cNvPr>
          <p:cNvSpPr/>
          <p:nvPr/>
        </p:nvSpPr>
        <p:spPr>
          <a:xfrm>
            <a:off x="111958" y="3289543"/>
            <a:ext cx="3057525" cy="2598411"/>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2114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66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a:extLst>
            <a:ext uri="{FF2B5EF4-FFF2-40B4-BE49-F238E27FC236}">
              <a16:creationId xmlns:a16="http://schemas.microsoft.com/office/drawing/2014/main" id="{8D0A88A2-E49C-9B0D-538D-8659521B450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2B7EA98-7809-045E-8C89-BD84FCD47483}"/>
              </a:ext>
            </a:extLst>
          </p:cNvPr>
          <p:cNvSpPr txBox="1"/>
          <p:nvPr/>
        </p:nvSpPr>
        <p:spPr>
          <a:xfrm>
            <a:off x="6899924" y="4730441"/>
            <a:ext cx="4668331" cy="707886"/>
          </a:xfrm>
          <a:prstGeom prst="rect">
            <a:avLst/>
          </a:prstGeom>
          <a:solidFill>
            <a:srgbClr val="0070C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Award Letter</a:t>
            </a:r>
          </a:p>
        </p:txBody>
      </p:sp>
      <p:pic>
        <p:nvPicPr>
          <p:cNvPr id="7" name="Picture 6" descr="A orange square with white text&#10;&#10;Description automatically generated">
            <a:extLst>
              <a:ext uri="{FF2B5EF4-FFF2-40B4-BE49-F238E27FC236}">
                <a16:creationId xmlns:a16="http://schemas.microsoft.com/office/drawing/2014/main" id="{84CA80EE-C106-AFC7-52B6-2911D3BF30B1}"/>
              </a:ext>
            </a:extLst>
          </p:cNvPr>
          <p:cNvPicPr>
            <a:picLocks noChangeAspect="1"/>
          </p:cNvPicPr>
          <p:nvPr/>
        </p:nvPicPr>
        <p:blipFill>
          <a:blip r:embed="rId2"/>
          <a:stretch>
            <a:fillRect/>
          </a:stretch>
        </p:blipFill>
        <p:spPr>
          <a:xfrm>
            <a:off x="-1550" y="-65600"/>
            <a:ext cx="2265065" cy="2234865"/>
          </a:xfrm>
          <a:prstGeom prst="rect">
            <a:avLst/>
          </a:prstGeom>
        </p:spPr>
      </p:pic>
      <p:sp>
        <p:nvSpPr>
          <p:cNvPr id="9" name="TextBox 8">
            <a:extLst>
              <a:ext uri="{FF2B5EF4-FFF2-40B4-BE49-F238E27FC236}">
                <a16:creationId xmlns:a16="http://schemas.microsoft.com/office/drawing/2014/main" id="{4F7B5FBC-AFF6-5D44-F556-AC88A4CF08CF}"/>
              </a:ext>
            </a:extLst>
          </p:cNvPr>
          <p:cNvSpPr txBox="1"/>
          <p:nvPr/>
        </p:nvSpPr>
        <p:spPr>
          <a:xfrm>
            <a:off x="735136" y="4730441"/>
            <a:ext cx="4438793" cy="707886"/>
          </a:xfrm>
          <a:prstGeom prst="rect">
            <a:avLst/>
          </a:prstGeom>
          <a:solidFill>
            <a:srgbClr val="0070C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Grant Amount</a:t>
            </a:r>
          </a:p>
        </p:txBody>
      </p:sp>
      <p:sp>
        <p:nvSpPr>
          <p:cNvPr id="10" name="TextBox 9">
            <a:extLst>
              <a:ext uri="{FF2B5EF4-FFF2-40B4-BE49-F238E27FC236}">
                <a16:creationId xmlns:a16="http://schemas.microsoft.com/office/drawing/2014/main" id="{D4DDE373-550A-919D-9704-AA5CBDBC500E}"/>
              </a:ext>
            </a:extLst>
          </p:cNvPr>
          <p:cNvSpPr txBox="1"/>
          <p:nvPr/>
        </p:nvSpPr>
        <p:spPr>
          <a:xfrm>
            <a:off x="1004325" y="3201810"/>
            <a:ext cx="4840697"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008F00"/>
                </a:solidFill>
                <a:effectLst/>
                <a:uLnTx/>
                <a:uFillTx/>
                <a:latin typeface="Calibri" panose="020F0502020204030204"/>
                <a:ea typeface="+mn-ea"/>
                <a:cs typeface="+mn-cs"/>
              </a:rPr>
              <a:t>$30,000 </a:t>
            </a:r>
          </a:p>
        </p:txBody>
      </p:sp>
      <p:graphicFrame>
        <p:nvGraphicFramePr>
          <p:cNvPr id="2" name="Object 1">
            <a:extLst>
              <a:ext uri="{FF2B5EF4-FFF2-40B4-BE49-F238E27FC236}">
                <a16:creationId xmlns:a16="http://schemas.microsoft.com/office/drawing/2014/main" id="{D9CF8BCD-8C71-4ACA-6756-06E3C1AC7064}"/>
              </a:ext>
            </a:extLst>
          </p:cNvPr>
          <p:cNvGraphicFramePr>
            <a:graphicFrameLocks noChangeAspect="1"/>
          </p:cNvGraphicFramePr>
          <p:nvPr>
            <p:extLst>
              <p:ext uri="{D42A27DB-BD31-4B8C-83A1-F6EECF244321}">
                <p14:modId xmlns:p14="http://schemas.microsoft.com/office/powerpoint/2010/main" val="3388749214"/>
              </p:ext>
            </p:extLst>
          </p:nvPr>
        </p:nvGraphicFramePr>
        <p:xfrm>
          <a:off x="7765651" y="2545556"/>
          <a:ext cx="2797571" cy="1766887"/>
        </p:xfrm>
        <a:graphic>
          <a:graphicData uri="http://schemas.openxmlformats.org/presentationml/2006/ole">
            <mc:AlternateContent xmlns:mc="http://schemas.openxmlformats.org/markup-compatibility/2006">
              <mc:Choice xmlns:v="urn:schemas-microsoft-com:vml" Requires="v">
                <p:oleObj name="Document" showAsIcon="1" r:id="rId3" imgW="965200" imgH="609600" progId="Word.Document.12">
                  <p:embed/>
                </p:oleObj>
              </mc:Choice>
              <mc:Fallback>
                <p:oleObj name="Document" showAsIcon="1" r:id="rId3" imgW="965200" imgH="609600" progId="Word.Document.12">
                  <p:embed/>
                  <p:pic>
                    <p:nvPicPr>
                      <p:cNvPr id="2" name="Object 1">
                        <a:extLst>
                          <a:ext uri="{FF2B5EF4-FFF2-40B4-BE49-F238E27FC236}">
                            <a16:creationId xmlns:a16="http://schemas.microsoft.com/office/drawing/2014/main" id="{D9CF8BCD-8C71-4ACA-6756-06E3C1AC7064}"/>
                          </a:ext>
                        </a:extLst>
                      </p:cNvPr>
                      <p:cNvPicPr/>
                      <p:nvPr/>
                    </p:nvPicPr>
                    <p:blipFill>
                      <a:blip r:embed="rId4"/>
                      <a:stretch>
                        <a:fillRect/>
                      </a:stretch>
                    </p:blipFill>
                    <p:spPr>
                      <a:xfrm>
                        <a:off x="7765651" y="2545556"/>
                        <a:ext cx="2797571" cy="1766887"/>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6B4E5B66-D585-638A-166B-555AB015F80A}"/>
              </a:ext>
            </a:extLst>
          </p:cNvPr>
          <p:cNvSpPr txBox="1"/>
          <p:nvPr/>
        </p:nvSpPr>
        <p:spPr>
          <a:xfrm>
            <a:off x="3898232" y="1103538"/>
            <a:ext cx="4417164" cy="707886"/>
          </a:xfrm>
          <a:prstGeom prst="rect">
            <a:avLst/>
          </a:prstGeom>
          <a:solidFill>
            <a:srgbClr val="0070C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Grant Details</a:t>
            </a:r>
          </a:p>
        </p:txBody>
      </p:sp>
    </p:spTree>
    <p:extLst>
      <p:ext uri="{BB962C8B-B14F-4D97-AF65-F5344CB8AC3E}">
        <p14:creationId xmlns:p14="http://schemas.microsoft.com/office/powerpoint/2010/main" val="286536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C0C5E-FD8C-F086-1EAD-6E2E0C638768}"/>
              </a:ext>
            </a:extLst>
          </p:cNvPr>
          <p:cNvSpPr>
            <a:spLocks noGrp="1"/>
          </p:cNvSpPr>
          <p:nvPr>
            <p:ph type="title"/>
          </p:nvPr>
        </p:nvSpPr>
        <p:spPr>
          <a:xfrm>
            <a:off x="838200" y="365126"/>
            <a:ext cx="10515600" cy="768350"/>
          </a:xfrm>
        </p:spPr>
        <p:txBody>
          <a:bodyPr/>
          <a:lstStyle/>
          <a:p>
            <a:endParaRPr lang="en-US" dirty="0"/>
          </a:p>
        </p:txBody>
      </p:sp>
      <p:pic>
        <p:nvPicPr>
          <p:cNvPr id="4" name="Picture 3" descr="A field of grass with trees in the background&#10;&#10;Description automatically generated">
            <a:extLst>
              <a:ext uri="{FF2B5EF4-FFF2-40B4-BE49-F238E27FC236}">
                <a16:creationId xmlns:a16="http://schemas.microsoft.com/office/drawing/2014/main" id="{878C29B6-DBBB-2CDF-7690-FA1987413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20"/>
            <a:ext cx="12192000" cy="1334295"/>
          </a:xfrm>
          <a:prstGeom prst="rect">
            <a:avLst/>
          </a:prstGeom>
        </p:spPr>
      </p:pic>
      <p:sp>
        <p:nvSpPr>
          <p:cNvPr id="6" name="Content Placeholder 5">
            <a:extLst>
              <a:ext uri="{FF2B5EF4-FFF2-40B4-BE49-F238E27FC236}">
                <a16:creationId xmlns:a16="http://schemas.microsoft.com/office/drawing/2014/main" id="{4CACB4F4-6EDD-8A78-7F93-D5C6986CAC4F}"/>
              </a:ext>
            </a:extLst>
          </p:cNvPr>
          <p:cNvSpPr>
            <a:spLocks noGrp="1"/>
          </p:cNvSpPr>
          <p:nvPr>
            <p:ph idx="1"/>
          </p:nvPr>
        </p:nvSpPr>
        <p:spPr>
          <a:xfrm>
            <a:off x="0" y="1133476"/>
            <a:ext cx="11229975" cy="5724524"/>
          </a:xfrm>
        </p:spPr>
        <p:txBody>
          <a:bodyPr>
            <a:normAutofit/>
          </a:bodyPr>
          <a:lstStyle/>
          <a:p>
            <a:pPr marL="0" indent="0">
              <a:buNone/>
            </a:pPr>
            <a:endParaRPr lang="en-US" sz="1800" dirty="0">
              <a:latin typeface="Times New Roman" panose="02020603050405020304" pitchFamily="18" charset="0"/>
              <a:cs typeface="Times New Roman" panose="02020603050405020304" pitchFamily="18" charset="0"/>
            </a:endParaRPr>
          </a:p>
          <a:p>
            <a:pPr marL="0" indent="0" algn="l" rtl="0">
              <a:spcBef>
                <a:spcPts val="1000"/>
              </a:spcBef>
              <a:spcAft>
                <a:spcPts val="0"/>
              </a:spcAft>
              <a:buNone/>
            </a:pPr>
            <a:br>
              <a:rPr lang="en-US" sz="1800" b="0" i="0" u="none" strike="noStrike" dirty="0">
                <a:solidFill>
                  <a:srgbClr val="222222"/>
                </a:solidFill>
                <a:effectLst/>
                <a:latin typeface="Calibri" panose="020F0502020204030204" pitchFamily="34" charset="0"/>
              </a:rPr>
            </a:br>
            <a:r>
              <a:rPr lang="en-US" sz="1800" b="0" i="0" u="none" strike="noStrike" dirty="0">
                <a:solidFill>
                  <a:srgbClr val="222222"/>
                </a:solidFill>
                <a:effectLst/>
                <a:latin typeface="Calibri" panose="020F0502020204030204" pitchFamily="34" charset="0"/>
              </a:rPr>
              <a:t>After a rocky startup phase where I ironed out the kinks and established contacts with some local non-profits willing to give me a shot at writing grants for them, I applied my skills and passion in securing more than $120,000 in programmatic and general operating funding for non-profit organizations in the Greater Philadelphia area, with hundreds of thousands more in grant dollars pending approval. The momentum has been nothing short of amazing, and I look forward to helping new clients benefit from my results-driven process.</a:t>
            </a:r>
            <a:endParaRPr lang="en-US" sz="1200" b="0" i="0" u="none" strike="noStrike" dirty="0">
              <a:solidFill>
                <a:srgbClr val="000000"/>
              </a:solidFill>
              <a:effectLst/>
            </a:endParaRPr>
          </a:p>
          <a:p>
            <a:pPr marL="0" indent="0" algn="l" rtl="0">
              <a:spcBef>
                <a:spcPts val="1000"/>
              </a:spcBef>
              <a:spcAft>
                <a:spcPts val="0"/>
              </a:spcAft>
              <a:buNone/>
            </a:pPr>
            <a:r>
              <a:rPr lang="en-US" sz="1800" b="0" i="0" u="none" strike="noStrike" dirty="0">
                <a:solidFill>
                  <a:srgbClr val="222222"/>
                </a:solidFill>
                <a:effectLst/>
                <a:latin typeface="Calibri" panose="020F0502020204030204" pitchFamily="34" charset="0"/>
              </a:rPr>
              <a:t>In addition to writing and communication (let's be real, you can't be a great salesperson without being a great communicator), I also have a passion for diligent research, leaving no stone left unturned when it comes to matching my non-profit clients with the most compatible funding partners; typically, Foundations and Corporations, the "low-hanging fruit</a:t>
            </a:r>
            <a:r>
              <a:rPr lang="en-US" sz="1800" dirty="0">
                <a:solidFill>
                  <a:srgbClr val="222222"/>
                </a:solidFill>
                <a:latin typeface="Calibri" panose="020F0502020204030204" pitchFamily="34" charset="0"/>
              </a:rPr>
              <a:t>” of the grant world</a:t>
            </a:r>
            <a:r>
              <a:rPr lang="en-US" sz="1800" b="0" i="0" u="none" strike="noStrike" dirty="0">
                <a:solidFill>
                  <a:srgbClr val="222222"/>
                </a:solidFill>
                <a:effectLst/>
                <a:latin typeface="Calibri" panose="020F0502020204030204" pitchFamily="34" charset="0"/>
              </a:rPr>
              <a:t>. And that's when selling and writing come into play... </a:t>
            </a:r>
            <a:r>
              <a:rPr lang="en-US" sz="1800" b="0" i="1" u="none" strike="noStrike" dirty="0">
                <a:solidFill>
                  <a:srgbClr val="222222"/>
                </a:solidFill>
                <a:effectLst/>
                <a:latin typeface="Calibri" panose="020F0502020204030204" pitchFamily="34" charset="0"/>
              </a:rPr>
              <a:t>selling </a:t>
            </a:r>
            <a:r>
              <a:rPr lang="en-US" sz="1800" b="0" i="0" u="none" strike="noStrike" dirty="0">
                <a:solidFill>
                  <a:srgbClr val="222222"/>
                </a:solidFill>
                <a:effectLst/>
                <a:latin typeface="Calibri" panose="020F0502020204030204" pitchFamily="34" charset="0"/>
              </a:rPr>
              <a:t>your nonprofit's mission through excellent communication, both verbal and written.  </a:t>
            </a:r>
            <a:br>
              <a:rPr lang="en-US" sz="1800" b="0" i="0" u="none" strike="noStrike" dirty="0">
                <a:solidFill>
                  <a:srgbClr val="000000"/>
                </a:solidFill>
                <a:effectLst/>
                <a:latin typeface="Calibri" panose="020F0502020204030204" pitchFamily="34" charset="0"/>
              </a:rPr>
            </a:br>
            <a:br>
              <a:rPr lang="en-US" sz="1800" b="0" i="0" u="none" strike="noStrike" dirty="0">
                <a:solidFill>
                  <a:srgbClr val="000000"/>
                </a:solidFill>
                <a:effectLst/>
                <a:latin typeface="Calibri" panose="020F0502020204030204" pitchFamily="34" charset="0"/>
              </a:rPr>
            </a:br>
            <a:r>
              <a:rPr lang="en-US" sz="1800" b="0" i="0" u="none" strike="noStrike" dirty="0">
                <a:solidFill>
                  <a:srgbClr val="222222"/>
                </a:solidFill>
                <a:effectLst/>
                <a:latin typeface="Calibri" panose="020F0502020204030204" pitchFamily="34" charset="0"/>
              </a:rPr>
              <a:t>I don't believe in the myth that Grant Writing is just technical, “behind-the-scenes” writing. Grant Writing is creative writing. Grant Writing is storytelling. And most accurately, Grant Writing really just boils down to being another kind of </a:t>
            </a:r>
            <a:r>
              <a:rPr lang="en-US" sz="1800" b="0" i="1" u="none" strike="noStrike" dirty="0">
                <a:solidFill>
                  <a:srgbClr val="222222"/>
                </a:solidFill>
                <a:effectLst/>
                <a:latin typeface="Calibri" panose="020F0502020204030204" pitchFamily="34" charset="0"/>
              </a:rPr>
              <a:t>selling</a:t>
            </a:r>
            <a:r>
              <a:rPr lang="en-US" sz="1800" b="0" i="0" u="none" strike="noStrike" dirty="0">
                <a:solidFill>
                  <a:srgbClr val="222222"/>
                </a:solidFill>
                <a:effectLst/>
                <a:latin typeface="Calibri" panose="020F0502020204030204" pitchFamily="34" charset="0"/>
              </a:rPr>
              <a:t>.</a:t>
            </a:r>
            <a:endParaRPr lang="en-US" sz="1200" b="0" i="0" u="none" strike="noStrike" dirty="0">
              <a:solidFill>
                <a:srgbClr val="000000"/>
              </a:solidFill>
              <a:effectLst/>
            </a:endParaRPr>
          </a:p>
          <a:p>
            <a:pPr marL="0" indent="0" algn="l" rtl="0">
              <a:spcBef>
                <a:spcPts val="1000"/>
              </a:spcBef>
              <a:spcAft>
                <a:spcPts val="0"/>
              </a:spcAft>
              <a:buNone/>
            </a:pPr>
            <a:br>
              <a:rPr lang="en-US" sz="1200" b="0" i="0" u="none" strike="noStrike" dirty="0">
                <a:solidFill>
                  <a:srgbClr val="000000"/>
                </a:solidFill>
                <a:effectLst/>
              </a:rPr>
            </a:br>
            <a:r>
              <a:rPr lang="en-US" sz="1800" b="1" i="0" u="none" strike="noStrike" dirty="0">
                <a:solidFill>
                  <a:srgbClr val="000000"/>
                </a:solidFill>
                <a:effectLst/>
                <a:latin typeface="Times New Roman" panose="02020603050405020304" pitchFamily="18" charset="0"/>
              </a:rPr>
              <a:t>Continued on next slide.</a:t>
            </a:r>
            <a:br>
              <a:rPr lang="en-US" sz="1200" dirty="0"/>
            </a:b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i="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33CDDB4-7491-FDC4-7153-CD60F76309AE}"/>
              </a:ext>
            </a:extLst>
          </p:cNvPr>
          <p:cNvSpPr txBox="1"/>
          <p:nvPr/>
        </p:nvSpPr>
        <p:spPr>
          <a:xfrm>
            <a:off x="3007519" y="3237190"/>
            <a:ext cx="61293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D925B8FC-53E3-8EA9-56CF-8E18766E9D02}"/>
              </a:ext>
            </a:extLst>
          </p:cNvPr>
          <p:cNvSpPr txBox="1"/>
          <p:nvPr/>
        </p:nvSpPr>
        <p:spPr>
          <a:xfrm>
            <a:off x="3007519" y="3237190"/>
            <a:ext cx="61293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A8CD47B-7BCC-068A-A7A5-C6949261B9B9}"/>
              </a:ext>
            </a:extLst>
          </p:cNvPr>
          <p:cNvSpPr txBox="1"/>
          <p:nvPr/>
        </p:nvSpPr>
        <p:spPr>
          <a:xfrm>
            <a:off x="3007519" y="3237190"/>
            <a:ext cx="61293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259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orange square with white text&#10;&#10;Description automatically generated">
            <a:extLst>
              <a:ext uri="{FF2B5EF4-FFF2-40B4-BE49-F238E27FC236}">
                <a16:creationId xmlns:a16="http://schemas.microsoft.com/office/drawing/2014/main" id="{C74857E2-04D7-DF0A-8C36-95C52BC019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404533" cy="23724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8082F5-3DC1-7BC4-77DD-CCAE03690E89}"/>
              </a:ext>
            </a:extLst>
          </p:cNvPr>
          <p:cNvSpPr txBox="1"/>
          <p:nvPr/>
        </p:nvSpPr>
        <p:spPr>
          <a:xfrm>
            <a:off x="2556933" y="123673"/>
            <a:ext cx="9042400"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solidFill>
                <a:effectLst/>
                <a:uLnTx/>
                <a:uFillTx/>
                <a:latin typeface="Calibri" panose="020F0502020204030204" pitchFamily="34" charset="0"/>
                <a:ea typeface="+mn-ea"/>
                <a:cs typeface="+mn-cs"/>
              </a:rPr>
              <a:t>Philadelphia Foundation April 2025 Update:</a:t>
            </a:r>
            <a:b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b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We know our communities need flexible support now. As a result, </a:t>
            </a:r>
            <a:r>
              <a:rPr kumimoji="0" lang="en-US" sz="1800" b="0" i="0" u="none" strike="noStrike" kern="1200" cap="none" spc="0" normalizeH="0" baseline="0" noProof="0" dirty="0">
                <a:ln>
                  <a:noFill/>
                </a:ln>
                <a:solidFill>
                  <a:srgbClr val="000000"/>
                </a:solidFill>
                <a:effectLst/>
                <a:highlight>
                  <a:srgbClr val="FFFF00"/>
                </a:highlight>
                <a:uLnTx/>
                <a:uFillTx/>
                <a:latin typeface="Calibri" panose="020F0502020204030204" pitchFamily="34" charset="0"/>
                <a:ea typeface="+mn-ea"/>
                <a:cs typeface="+mn-cs"/>
              </a:rPr>
              <a:t>Philadelphia Foundation will be making unrestricted, general operating support grants to most organizations that received our Competitive Grants in 2024</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If your organization is a 2024 Grantee, our grants team will communicate its recommendation and next steps via email to your Executive Director by April 30, 2025.</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A screenshot of a computer&#10;&#10;Description automatically generated">
            <a:extLst>
              <a:ext uri="{FF2B5EF4-FFF2-40B4-BE49-F238E27FC236}">
                <a16:creationId xmlns:a16="http://schemas.microsoft.com/office/drawing/2014/main" id="{AC3CF0BC-DDFE-23E2-5C79-193665A76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4533" y="1773716"/>
            <a:ext cx="9516533" cy="496061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C994F62-2799-36DB-0386-A6A1C465381F}"/>
              </a:ext>
            </a:extLst>
          </p:cNvPr>
          <p:cNvSpPr/>
          <p:nvPr/>
        </p:nvSpPr>
        <p:spPr>
          <a:xfrm>
            <a:off x="143219" y="2708996"/>
            <a:ext cx="2261314" cy="2585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ATTENTION</a:t>
            </a:r>
          </a:p>
          <a:p>
            <a:pPr algn="ctr"/>
            <a:r>
              <a:rPr lang="en-US" dirty="0"/>
              <a:t>Grant Award = Doubled!! A perfect demonstration of why non-profits need these lucrative partnerships.</a:t>
            </a:r>
          </a:p>
        </p:txBody>
      </p:sp>
    </p:spTree>
    <p:extLst>
      <p:ext uri="{BB962C8B-B14F-4D97-AF65-F5344CB8AC3E}">
        <p14:creationId xmlns:p14="http://schemas.microsoft.com/office/powerpoint/2010/main" val="2519796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6000">
              <a:schemeClr val="accent2">
                <a:lumMod val="0"/>
                <a:lumOff val="100000"/>
              </a:schemeClr>
            </a:gs>
            <a:gs pos="46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a:extLst>
            <a:ext uri="{FF2B5EF4-FFF2-40B4-BE49-F238E27FC236}">
              <a16:creationId xmlns:a16="http://schemas.microsoft.com/office/drawing/2014/main" id="{07A199B2-287F-37CE-3B20-BFC0C748F89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B2C810F-34D3-36D6-EFAA-E428CA7C95B5}"/>
              </a:ext>
            </a:extLst>
          </p:cNvPr>
          <p:cNvSpPr txBox="1"/>
          <p:nvPr/>
        </p:nvSpPr>
        <p:spPr>
          <a:xfrm>
            <a:off x="4063999" y="3884665"/>
            <a:ext cx="4318000" cy="1200329"/>
          </a:xfrm>
          <a:prstGeom prst="rect">
            <a:avLst/>
          </a:prstGeom>
          <a:solidFill>
            <a:srgbClr val="0070C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rPr>
              <a:t>Completed 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rPr>
              <a:t>December 2024</a:t>
            </a:r>
            <a:br>
              <a:rPr kumimoji="0" lang="en-US" sz="24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rPr>
            </a:br>
            <a:endParaRPr kumimoji="0" lang="en-US" sz="24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endParaRPr>
          </a:p>
        </p:txBody>
      </p:sp>
      <p:sp>
        <p:nvSpPr>
          <p:cNvPr id="13" name="TextBox 12">
            <a:extLst>
              <a:ext uri="{FF2B5EF4-FFF2-40B4-BE49-F238E27FC236}">
                <a16:creationId xmlns:a16="http://schemas.microsoft.com/office/drawing/2014/main" id="{E001D736-267C-F8CA-C8C1-5BABAE43053A}"/>
              </a:ext>
            </a:extLst>
          </p:cNvPr>
          <p:cNvSpPr txBox="1"/>
          <p:nvPr/>
        </p:nvSpPr>
        <p:spPr>
          <a:xfrm>
            <a:off x="3018014" y="713866"/>
            <a:ext cx="5952772" cy="707886"/>
          </a:xfrm>
          <a:prstGeom prst="rect">
            <a:avLst/>
          </a:prstGeom>
          <a:solidFill>
            <a:srgbClr val="0070C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Applications &amp; Deadlines</a:t>
            </a:r>
          </a:p>
        </p:txBody>
      </p:sp>
      <p:pic>
        <p:nvPicPr>
          <p:cNvPr id="7" name="Picture 6" descr="A orange square with white text&#10;&#10;Description automatically generated">
            <a:extLst>
              <a:ext uri="{FF2B5EF4-FFF2-40B4-BE49-F238E27FC236}">
                <a16:creationId xmlns:a16="http://schemas.microsoft.com/office/drawing/2014/main" id="{4C35938A-3C7C-3797-2A27-37215494168D}"/>
              </a:ext>
            </a:extLst>
          </p:cNvPr>
          <p:cNvPicPr>
            <a:picLocks noChangeAspect="1"/>
          </p:cNvPicPr>
          <p:nvPr/>
        </p:nvPicPr>
        <p:blipFill>
          <a:blip r:embed="rId2"/>
          <a:stretch>
            <a:fillRect/>
          </a:stretch>
        </p:blipFill>
        <p:spPr>
          <a:xfrm>
            <a:off x="-1550" y="-65600"/>
            <a:ext cx="2265065" cy="2234865"/>
          </a:xfrm>
          <a:prstGeom prst="rect">
            <a:avLst/>
          </a:prstGeom>
        </p:spPr>
      </p:pic>
      <p:graphicFrame>
        <p:nvGraphicFramePr>
          <p:cNvPr id="8" name="Object 7">
            <a:extLst>
              <a:ext uri="{FF2B5EF4-FFF2-40B4-BE49-F238E27FC236}">
                <a16:creationId xmlns:a16="http://schemas.microsoft.com/office/drawing/2014/main" id="{3FFF3A95-F836-652C-2050-F4634D3DF0DC}"/>
              </a:ext>
            </a:extLst>
          </p:cNvPr>
          <p:cNvGraphicFramePr>
            <a:graphicFrameLocks noChangeAspect="1"/>
          </p:cNvGraphicFramePr>
          <p:nvPr>
            <p:extLst>
              <p:ext uri="{D42A27DB-BD31-4B8C-83A1-F6EECF244321}">
                <p14:modId xmlns:p14="http://schemas.microsoft.com/office/powerpoint/2010/main" val="2478294037"/>
              </p:ext>
            </p:extLst>
          </p:nvPr>
        </p:nvGraphicFramePr>
        <p:xfrm>
          <a:off x="5006043" y="2284941"/>
          <a:ext cx="2179914" cy="1376788"/>
        </p:xfrm>
        <a:graphic>
          <a:graphicData uri="http://schemas.openxmlformats.org/presentationml/2006/ole">
            <mc:AlternateContent xmlns:mc="http://schemas.openxmlformats.org/markup-compatibility/2006">
              <mc:Choice xmlns:v="urn:schemas-microsoft-com:vml" Requires="v">
                <p:oleObj name="Document" showAsIcon="1" r:id="rId3" imgW="965200" imgH="609600" progId="Word.Document.12">
                  <p:embed/>
                </p:oleObj>
              </mc:Choice>
              <mc:Fallback>
                <p:oleObj name="Document" showAsIcon="1" r:id="rId3" imgW="965200" imgH="609600" progId="Word.Document.12">
                  <p:embed/>
                  <p:pic>
                    <p:nvPicPr>
                      <p:cNvPr id="8" name="Object 7">
                        <a:extLst>
                          <a:ext uri="{FF2B5EF4-FFF2-40B4-BE49-F238E27FC236}">
                            <a16:creationId xmlns:a16="http://schemas.microsoft.com/office/drawing/2014/main" id="{3FFF3A95-F836-652C-2050-F4634D3DF0DC}"/>
                          </a:ext>
                        </a:extLst>
                      </p:cNvPr>
                      <p:cNvPicPr/>
                      <p:nvPr/>
                    </p:nvPicPr>
                    <p:blipFill>
                      <a:blip r:embed="rId4"/>
                      <a:stretch>
                        <a:fillRect/>
                      </a:stretch>
                    </p:blipFill>
                    <p:spPr>
                      <a:xfrm>
                        <a:off x="5006043" y="2284941"/>
                        <a:ext cx="2179914" cy="1376788"/>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32FB4566-EA23-2B6B-1993-3765352FC452}"/>
              </a:ext>
            </a:extLst>
          </p:cNvPr>
          <p:cNvSpPr txBox="1"/>
          <p:nvPr/>
        </p:nvSpPr>
        <p:spPr>
          <a:xfrm>
            <a:off x="3393909" y="5238491"/>
            <a:ext cx="6096000"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8F00"/>
                </a:solidFill>
                <a:effectLst/>
                <a:uLnTx/>
                <a:uFillTx/>
                <a:latin typeface="Calibri" panose="020F0502020204030204" pitchFamily="34" charset="0"/>
                <a:ea typeface="+mn-ea"/>
                <a:cs typeface="+mn-cs"/>
              </a:rPr>
              <a:t>Total Amount Won: $60,000 in general operating support.</a:t>
            </a: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B5679F8-65F8-4B5C-FB15-537E173F4962}"/>
              </a:ext>
            </a:extLst>
          </p:cNvPr>
          <p:cNvSpPr txBox="1"/>
          <p:nvPr/>
        </p:nvSpPr>
        <p:spPr>
          <a:xfrm>
            <a:off x="3048000" y="3210467"/>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544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57B9F5-386C-EDD7-5CD5-1F84B6CA861C}"/>
            </a:ext>
          </a:extLst>
        </p:cNvPr>
        <p:cNvGrpSpPr/>
        <p:nvPr/>
      </p:nvGrpSpPr>
      <p:grpSpPr>
        <a:xfrm>
          <a:off x="0" y="0"/>
          <a:ext cx="0" cy="0"/>
          <a:chOff x="0" y="0"/>
          <a:chExt cx="0" cy="0"/>
        </a:xfrm>
      </p:grpSpPr>
      <p:sp useBgFill="1">
        <p:nvSpPr>
          <p:cNvPr id="1030" name="Rectangle 102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4DB082-FD60-D44A-A25C-8A900FF99F7F}"/>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b="1" dirty="0"/>
              <a:t>Contact Info</a:t>
            </a:r>
          </a:p>
        </p:txBody>
      </p:sp>
      <p:sp>
        <p:nvSpPr>
          <p:cNvPr id="3" name="Content Placeholder 2">
            <a:extLst>
              <a:ext uri="{FF2B5EF4-FFF2-40B4-BE49-F238E27FC236}">
                <a16:creationId xmlns:a16="http://schemas.microsoft.com/office/drawing/2014/main" id="{2F1FB16D-1691-FD20-5834-0F668341AC14}"/>
              </a:ext>
            </a:extLst>
          </p:cNvPr>
          <p:cNvSpPr>
            <a:spLocks noGrp="1"/>
          </p:cNvSpPr>
          <p:nvPr>
            <p:ph idx="1"/>
          </p:nvPr>
        </p:nvSpPr>
        <p:spPr>
          <a:xfrm>
            <a:off x="638881" y="1922561"/>
            <a:ext cx="10909643" cy="552659"/>
          </a:xfrm>
        </p:spPr>
        <p:txBody>
          <a:bodyPr vert="horz" lIns="91440" tIns="45720" rIns="91440" bIns="45720" rtlCol="0" anchor="ctr">
            <a:normAutofit/>
          </a:bodyPr>
          <a:lstStyle/>
          <a:p>
            <a:pPr marL="0" indent="0" algn="ctr">
              <a:buNone/>
            </a:pPr>
            <a:r>
              <a:rPr lang="en-US" sz="2400"/>
              <a:t>.</a:t>
            </a:r>
          </a:p>
        </p:txBody>
      </p:sp>
      <p:sp>
        <p:nvSpPr>
          <p:cNvPr id="103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orange square with white text&#10;&#10;Description automatically generated">
            <a:extLst>
              <a:ext uri="{FF2B5EF4-FFF2-40B4-BE49-F238E27FC236}">
                <a16:creationId xmlns:a16="http://schemas.microsoft.com/office/drawing/2014/main" id="{F90F0885-A739-61E8-5D93-ECD5306A7496}"/>
              </a:ext>
            </a:extLst>
          </p:cNvPr>
          <p:cNvPicPr>
            <a:picLocks noChangeAspect="1"/>
          </p:cNvPicPr>
          <p:nvPr/>
        </p:nvPicPr>
        <p:blipFill>
          <a:blip r:embed="rId3"/>
          <a:stretch>
            <a:fillRect/>
          </a:stretch>
        </p:blipFill>
        <p:spPr>
          <a:xfrm>
            <a:off x="-1550" y="-65600"/>
            <a:ext cx="2265065" cy="2234865"/>
          </a:xfrm>
          <a:prstGeom prst="rect">
            <a:avLst/>
          </a:prstGeom>
        </p:spPr>
      </p:pic>
      <p:graphicFrame>
        <p:nvGraphicFramePr>
          <p:cNvPr id="11" name="Table 10">
            <a:extLst>
              <a:ext uri="{FF2B5EF4-FFF2-40B4-BE49-F238E27FC236}">
                <a16:creationId xmlns:a16="http://schemas.microsoft.com/office/drawing/2014/main" id="{4C81AE6A-ECD5-09CF-BAED-F7DB69E86490}"/>
              </a:ext>
            </a:extLst>
          </p:cNvPr>
          <p:cNvGraphicFramePr>
            <a:graphicFrameLocks noGrp="1"/>
          </p:cNvGraphicFramePr>
          <p:nvPr/>
        </p:nvGraphicFramePr>
        <p:xfrm>
          <a:off x="502158" y="4397781"/>
          <a:ext cx="10793730" cy="1097280"/>
        </p:xfrm>
        <a:graphic>
          <a:graphicData uri="http://schemas.openxmlformats.org/drawingml/2006/table">
            <a:tbl>
              <a:tblPr/>
              <a:tblGrid>
                <a:gridCol w="10793730">
                  <a:extLst>
                    <a:ext uri="{9D8B030D-6E8A-4147-A177-3AD203B41FA5}">
                      <a16:colId xmlns:a16="http://schemas.microsoft.com/office/drawing/2014/main" val="1444351138"/>
                    </a:ext>
                  </a:extLst>
                </a:gridCol>
              </a:tblGrid>
              <a:tr h="0">
                <a:tc>
                  <a:txBody>
                    <a:bodyPr/>
                    <a:lstStyle/>
                    <a:p>
                      <a:pPr algn="l" fontAlgn="t"/>
                      <a:r>
                        <a:rPr lang="en-US" sz="2400" b="1" dirty="0" err="1">
                          <a:solidFill>
                            <a:srgbClr val="FF5808"/>
                          </a:solidFill>
                          <a:effectLst/>
                          <a:latin typeface="Verdana" panose="020B0604030504040204" pitchFamily="34" charset="0"/>
                        </a:rPr>
                        <a:t>Sheressa</a:t>
                      </a:r>
                      <a:r>
                        <a:rPr lang="en-US" sz="2400" b="1" dirty="0">
                          <a:solidFill>
                            <a:srgbClr val="FF5808"/>
                          </a:solidFill>
                          <a:effectLst/>
                          <a:latin typeface="Verdana" panose="020B0604030504040204" pitchFamily="34" charset="0"/>
                        </a:rPr>
                        <a:t> Gordon</a:t>
                      </a:r>
                    </a:p>
                  </a:txBody>
                  <a:tcPr marL="0" marR="0" marT="0" marB="0">
                    <a:lnL>
                      <a:noFill/>
                    </a:lnL>
                    <a:lnR>
                      <a:noFill/>
                    </a:lnR>
                    <a:lnT>
                      <a:noFill/>
                    </a:lnT>
                    <a:lnB>
                      <a:noFill/>
                    </a:lnB>
                    <a:noFill/>
                  </a:tcPr>
                </a:tc>
                <a:extLst>
                  <a:ext uri="{0D108BD9-81ED-4DB2-BD59-A6C34878D82A}">
                    <a16:rowId xmlns:a16="http://schemas.microsoft.com/office/drawing/2014/main" val="3287584584"/>
                  </a:ext>
                </a:extLst>
              </a:tr>
              <a:tr h="0">
                <a:tc>
                  <a:txBody>
                    <a:bodyPr/>
                    <a:lstStyle/>
                    <a:p>
                      <a:pPr algn="l" fontAlgn="t"/>
                      <a:r>
                        <a:rPr lang="en-US" sz="2400" dirty="0">
                          <a:solidFill>
                            <a:srgbClr val="000001"/>
                          </a:solidFill>
                          <a:effectLst/>
                          <a:latin typeface="Verdana" panose="020B0604030504040204" pitchFamily="34" charset="0"/>
                        </a:rPr>
                        <a:t>Manager, Grantmaking Operations</a:t>
                      </a:r>
                    </a:p>
                  </a:txBody>
                  <a:tcPr marL="0" marR="0" marT="0" marB="0">
                    <a:lnL>
                      <a:noFill/>
                    </a:lnL>
                    <a:lnR>
                      <a:noFill/>
                    </a:lnR>
                    <a:lnT>
                      <a:noFill/>
                    </a:lnT>
                    <a:lnB>
                      <a:noFill/>
                    </a:lnB>
                    <a:noFill/>
                  </a:tcPr>
                </a:tc>
                <a:extLst>
                  <a:ext uri="{0D108BD9-81ED-4DB2-BD59-A6C34878D82A}">
                    <a16:rowId xmlns:a16="http://schemas.microsoft.com/office/drawing/2014/main" val="3595322329"/>
                  </a:ext>
                </a:extLst>
              </a:tr>
              <a:tr h="0">
                <a:tc>
                  <a:txBody>
                    <a:bodyPr/>
                    <a:lstStyle/>
                    <a:p>
                      <a:pPr algn="l" fontAlgn="t"/>
                      <a:r>
                        <a:rPr lang="en-US" sz="2400" dirty="0">
                          <a:solidFill>
                            <a:srgbClr val="000001"/>
                          </a:solidFill>
                          <a:effectLst/>
                          <a:latin typeface="Verdana" panose="020B0604030504040204" pitchFamily="34" charset="0"/>
                          <a:hlinkClick r:id="rId4"/>
                        </a:rPr>
                        <a:t>215-863-8122</a:t>
                      </a:r>
                      <a:endParaRPr lang="en-US" sz="2400" dirty="0">
                        <a:solidFill>
                          <a:srgbClr val="000001"/>
                        </a:solidFill>
                        <a:effectLst/>
                        <a:latin typeface="Verdana" panose="020B0604030504040204" pitchFamily="34" charset="0"/>
                      </a:endParaRPr>
                    </a:p>
                  </a:txBody>
                  <a:tcPr marL="0" marR="0" marT="0" marB="0">
                    <a:lnL>
                      <a:noFill/>
                    </a:lnL>
                    <a:lnR>
                      <a:noFill/>
                    </a:lnR>
                    <a:lnT>
                      <a:noFill/>
                    </a:lnT>
                    <a:lnB>
                      <a:noFill/>
                    </a:lnB>
                    <a:noFill/>
                  </a:tcPr>
                </a:tc>
                <a:extLst>
                  <a:ext uri="{0D108BD9-81ED-4DB2-BD59-A6C34878D82A}">
                    <a16:rowId xmlns:a16="http://schemas.microsoft.com/office/drawing/2014/main" val="4252381254"/>
                  </a:ext>
                </a:extLst>
              </a:tr>
            </a:tbl>
          </a:graphicData>
        </a:graphic>
      </p:graphicFrame>
      <p:pic>
        <p:nvPicPr>
          <p:cNvPr id="22" name="Graphic 21">
            <a:extLst>
              <a:ext uri="{FF2B5EF4-FFF2-40B4-BE49-F238E27FC236}">
                <a16:creationId xmlns:a16="http://schemas.microsoft.com/office/drawing/2014/main" id="{E2ECBBC3-F702-617E-0180-55420C77F61F}"/>
              </a:ext>
            </a:extLst>
          </p:cNvPr>
          <p:cNvPicPr>
            <a:picLocks noChangeAspect="1"/>
          </p:cNvPicPr>
          <p:nvPr/>
        </p:nvPicPr>
        <p:blipFill>
          <a:blip r:embed="rId5">
            <a:extLst>
              <a:ext uri="{96DAC541-7B7A-43D3-8B79-37D633B846F1}">
                <asvg:svgBlip xmlns:asvg="http://schemas.microsoft.com/office/drawing/2016/SVG/main" r:embed="rId6"/>
              </a:ext>
              <a:ext uri="{837473B0-CC2E-450A-ABE3-18F120FF3D39}">
                <a1611:picAttrSrcUrl xmlns:a1611="http://schemas.microsoft.com/office/drawing/2016/11/main" r:id="rId7"/>
              </a:ext>
            </a:extLst>
          </a:blip>
          <a:stretch>
            <a:fillRect/>
          </a:stretch>
        </p:blipFill>
        <p:spPr>
          <a:xfrm>
            <a:off x="1973047" y="2915698"/>
            <a:ext cx="903502" cy="1161128"/>
          </a:xfrm>
          <a:prstGeom prst="rect">
            <a:avLst/>
          </a:prstGeom>
        </p:spPr>
      </p:pic>
      <p:pic>
        <p:nvPicPr>
          <p:cNvPr id="24" name="Graphic 23">
            <a:extLst>
              <a:ext uri="{FF2B5EF4-FFF2-40B4-BE49-F238E27FC236}">
                <a16:creationId xmlns:a16="http://schemas.microsoft.com/office/drawing/2014/main" id="{82AC307A-9AEE-1DF7-071D-0700E3278E76}"/>
              </a:ext>
            </a:extLst>
          </p:cNvPr>
          <p:cNvPicPr>
            <a:picLocks noChangeAspect="1"/>
          </p:cNvPicPr>
          <p:nvPr/>
        </p:nvPicPr>
        <p:blipFill>
          <a:blip r:embed="rId8">
            <a:extLs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7856317" y="2822881"/>
            <a:ext cx="1459134" cy="1459134"/>
          </a:xfrm>
          <a:prstGeom prst="rect">
            <a:avLst/>
          </a:prstGeom>
        </p:spPr>
      </p:pic>
      <p:graphicFrame>
        <p:nvGraphicFramePr>
          <p:cNvPr id="25" name="Table 24">
            <a:extLst>
              <a:ext uri="{FF2B5EF4-FFF2-40B4-BE49-F238E27FC236}">
                <a16:creationId xmlns:a16="http://schemas.microsoft.com/office/drawing/2014/main" id="{83964615-47EF-6C5A-D085-21B71D45875F}"/>
              </a:ext>
            </a:extLst>
          </p:cNvPr>
          <p:cNvGraphicFramePr>
            <a:graphicFrameLocks noGrp="1"/>
          </p:cNvGraphicFramePr>
          <p:nvPr/>
        </p:nvGraphicFramePr>
        <p:xfrm>
          <a:off x="6303257" y="4414844"/>
          <a:ext cx="5457119" cy="1097280"/>
        </p:xfrm>
        <a:graphic>
          <a:graphicData uri="http://schemas.openxmlformats.org/drawingml/2006/table">
            <a:tbl>
              <a:tblPr/>
              <a:tblGrid>
                <a:gridCol w="5457119">
                  <a:extLst>
                    <a:ext uri="{9D8B030D-6E8A-4147-A177-3AD203B41FA5}">
                      <a16:colId xmlns:a16="http://schemas.microsoft.com/office/drawing/2014/main" val="1444351138"/>
                    </a:ext>
                  </a:extLst>
                </a:gridCol>
              </a:tblGrid>
              <a:tr h="0">
                <a:tc>
                  <a:txBody>
                    <a:bodyPr/>
                    <a:lstStyle/>
                    <a:p>
                      <a:pPr algn="l" fontAlgn="t"/>
                      <a:r>
                        <a:rPr lang="en-US" sz="2400" b="1" dirty="0">
                          <a:solidFill>
                            <a:srgbClr val="FF5808"/>
                          </a:solidFill>
                          <a:effectLst/>
                          <a:latin typeface="Verdana" panose="020B0604030504040204" pitchFamily="34" charset="0"/>
                        </a:rPr>
                        <a:t>Philadelphia Foundation</a:t>
                      </a:r>
                    </a:p>
                  </a:txBody>
                  <a:tcPr marL="0" marR="0" marT="0" marB="0">
                    <a:lnL>
                      <a:noFill/>
                    </a:lnL>
                    <a:lnR>
                      <a:noFill/>
                    </a:lnR>
                    <a:lnT>
                      <a:noFill/>
                    </a:lnT>
                    <a:lnB>
                      <a:noFill/>
                    </a:lnB>
                    <a:noFill/>
                  </a:tcPr>
                </a:tc>
                <a:extLst>
                  <a:ext uri="{0D108BD9-81ED-4DB2-BD59-A6C34878D82A}">
                    <a16:rowId xmlns:a16="http://schemas.microsoft.com/office/drawing/2014/main" val="3287584584"/>
                  </a:ext>
                </a:extLst>
              </a:tr>
              <a:tr h="0">
                <a:tc>
                  <a:txBody>
                    <a:bodyPr/>
                    <a:lstStyle/>
                    <a:p>
                      <a:pPr algn="l" fontAlgn="t"/>
                      <a:r>
                        <a:rPr lang="en-US" sz="2400" dirty="0">
                          <a:solidFill>
                            <a:srgbClr val="000001"/>
                          </a:solidFill>
                          <a:effectLst/>
                          <a:latin typeface="Verdana" panose="020B0604030504040204" pitchFamily="34" charset="0"/>
                        </a:rPr>
                        <a:t>1835 Market Street, Suite 2410</a:t>
                      </a:r>
                    </a:p>
                  </a:txBody>
                  <a:tcPr marL="0" marR="0" marT="0" marB="0">
                    <a:lnL>
                      <a:noFill/>
                    </a:lnL>
                    <a:lnR>
                      <a:noFill/>
                    </a:lnR>
                    <a:lnT>
                      <a:noFill/>
                    </a:lnT>
                    <a:lnB>
                      <a:noFill/>
                    </a:lnB>
                    <a:noFill/>
                  </a:tcPr>
                </a:tc>
                <a:extLst>
                  <a:ext uri="{0D108BD9-81ED-4DB2-BD59-A6C34878D82A}">
                    <a16:rowId xmlns:a16="http://schemas.microsoft.com/office/drawing/2014/main" val="3595322329"/>
                  </a:ext>
                </a:extLst>
              </a:tr>
              <a:tr h="0">
                <a:tc>
                  <a:txBody>
                    <a:bodyPr/>
                    <a:lstStyle/>
                    <a:p>
                      <a:pPr algn="l" fontAlgn="t"/>
                      <a:r>
                        <a:rPr lang="en-US" sz="2400" dirty="0">
                          <a:solidFill>
                            <a:srgbClr val="000001"/>
                          </a:solidFill>
                          <a:effectLst/>
                          <a:latin typeface="Verdana" panose="020B0604030504040204" pitchFamily="34" charset="0"/>
                        </a:rPr>
                        <a:t>Philadelphia, PA 19103</a:t>
                      </a:r>
                    </a:p>
                  </a:txBody>
                  <a:tcPr marL="0" marR="0" marT="0" marB="0">
                    <a:lnL>
                      <a:noFill/>
                    </a:lnL>
                    <a:lnR>
                      <a:noFill/>
                    </a:lnR>
                    <a:lnT>
                      <a:noFill/>
                    </a:lnT>
                    <a:lnB>
                      <a:noFill/>
                    </a:lnB>
                    <a:noFill/>
                  </a:tcPr>
                </a:tc>
                <a:extLst>
                  <a:ext uri="{0D108BD9-81ED-4DB2-BD59-A6C34878D82A}">
                    <a16:rowId xmlns:a16="http://schemas.microsoft.com/office/drawing/2014/main" val="4252381254"/>
                  </a:ext>
                </a:extLst>
              </a:tr>
            </a:tbl>
          </a:graphicData>
        </a:graphic>
      </p:graphicFrame>
      <p:grpSp>
        <p:nvGrpSpPr>
          <p:cNvPr id="4" name="Group 3">
            <a:extLst>
              <a:ext uri="{FF2B5EF4-FFF2-40B4-BE49-F238E27FC236}">
                <a16:creationId xmlns:a16="http://schemas.microsoft.com/office/drawing/2014/main" id="{8BA874DA-1DB3-6A45-409E-59F3477117DC}"/>
              </a:ext>
            </a:extLst>
          </p:cNvPr>
          <p:cNvGrpSpPr/>
          <p:nvPr/>
        </p:nvGrpSpPr>
        <p:grpSpPr>
          <a:xfrm>
            <a:off x="204783" y="5829344"/>
            <a:ext cx="1168400" cy="801658"/>
            <a:chOff x="77531" y="5201589"/>
            <a:chExt cx="1342812" cy="854280"/>
          </a:xfrm>
        </p:grpSpPr>
        <p:sp>
          <p:nvSpPr>
            <p:cNvPr id="5" name="Left Arrow 4">
              <a:extLst>
                <a:ext uri="{FF2B5EF4-FFF2-40B4-BE49-F238E27FC236}">
                  <a16:creationId xmlns:a16="http://schemas.microsoft.com/office/drawing/2014/main" id="{09158224-C4F8-3EF9-8515-4E639BD07156}"/>
                </a:ext>
              </a:extLst>
            </p:cNvPr>
            <p:cNvSpPr/>
            <p:nvPr/>
          </p:nvSpPr>
          <p:spPr>
            <a:xfrm>
              <a:off x="77531" y="5201589"/>
              <a:ext cx="1149277" cy="85428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6" name="TextBox 5">
              <a:extLst>
                <a:ext uri="{FF2B5EF4-FFF2-40B4-BE49-F238E27FC236}">
                  <a16:creationId xmlns:a16="http://schemas.microsoft.com/office/drawing/2014/main" id="{74581CE1-7D98-3887-C419-F61D8037E49F}"/>
                </a:ext>
              </a:extLst>
            </p:cNvPr>
            <p:cNvSpPr txBox="1"/>
            <p:nvPr/>
          </p:nvSpPr>
          <p:spPr>
            <a:xfrm>
              <a:off x="234468" y="5422384"/>
              <a:ext cx="1185875" cy="426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Univers"/>
                  <a:ea typeface="+mn-ea"/>
                  <a:cs typeface="+mn-cs"/>
                  <a:hlinkClick r:id="rId11" action="ppaction://hlinksldjump">
                    <a:extLst>
                      <a:ext uri="{A12FA001-AC4F-418D-AE19-62706E023703}">
                        <ahyp:hlinkClr xmlns:ahyp="http://schemas.microsoft.com/office/drawing/2018/hyperlinkcolor" val="tx"/>
                      </a:ext>
                    </a:extLst>
                  </a:hlinkClick>
                </a:rPr>
                <a:t>Back to  Grants Slide</a:t>
              </a:r>
              <a:endParaRPr kumimoji="0" lang="en-US" sz="1000" b="0" i="0" u="none" strike="noStrike" kern="1200" cap="none" spc="0" normalizeH="0" baseline="0" noProof="0" dirty="0">
                <a:ln>
                  <a:noFill/>
                </a:ln>
                <a:solidFill>
                  <a:schemeClr val="bg1"/>
                </a:solidFill>
                <a:effectLst/>
                <a:uLnTx/>
                <a:uFillTx/>
                <a:latin typeface="Univers"/>
                <a:ea typeface="+mn-ea"/>
                <a:cs typeface="+mn-cs"/>
              </a:endParaRPr>
            </a:p>
          </p:txBody>
        </p:sp>
      </p:grpSp>
      <p:sp>
        <p:nvSpPr>
          <p:cNvPr id="7" name="Rectangle 6">
            <a:extLst>
              <a:ext uri="{FF2B5EF4-FFF2-40B4-BE49-F238E27FC236}">
                <a16:creationId xmlns:a16="http://schemas.microsoft.com/office/drawing/2014/main" id="{A6566D48-D16E-B200-602F-443C3E2D7A8B}"/>
              </a:ext>
            </a:extLst>
          </p:cNvPr>
          <p:cNvSpPr/>
          <p:nvPr/>
        </p:nvSpPr>
        <p:spPr>
          <a:xfrm>
            <a:off x="431624" y="4371687"/>
            <a:ext cx="5336611" cy="11142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3561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D943CA-F8A8-730D-F0F6-9808CFBFF608}"/>
            </a:ext>
          </a:extLst>
        </p:cNvPr>
        <p:cNvGrpSpPr/>
        <p:nvPr/>
      </p:nvGrpSpPr>
      <p:grpSpPr>
        <a:xfrm>
          <a:off x="0" y="0"/>
          <a:ext cx="0" cy="0"/>
          <a:chOff x="0" y="0"/>
          <a:chExt cx="0" cy="0"/>
        </a:xfrm>
      </p:grpSpPr>
      <p:sp useBgFill="1">
        <p:nvSpPr>
          <p:cNvPr id="101" name="Rectangle 10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E56311-20D1-2C81-8475-22F44E095F70}"/>
              </a:ext>
            </a:extLst>
          </p:cNvPr>
          <p:cNvSpPr>
            <a:spLocks noGrp="1"/>
          </p:cNvSpPr>
          <p:nvPr>
            <p:ph type="ctrTitle"/>
          </p:nvPr>
        </p:nvSpPr>
        <p:spPr>
          <a:xfrm>
            <a:off x="6929429" y="2197693"/>
            <a:ext cx="4805996" cy="871250"/>
          </a:xfrm>
        </p:spPr>
        <p:txBody>
          <a:bodyPr vert="horz" lIns="91440" tIns="45720" rIns="91440" bIns="45720" rtlCol="0" anchor="t">
            <a:normAutofit fontScale="90000"/>
          </a:bodyPr>
          <a:lstStyle/>
          <a:p>
            <a:pPr algn="l"/>
            <a:r>
              <a:rPr lang="en-US" sz="4000" b="1" i="0" u="none" strike="noStrike" kern="1200" dirty="0">
                <a:solidFill>
                  <a:schemeClr val="tx2"/>
                </a:solidFill>
                <a:effectLst/>
                <a:latin typeface="+mj-lt"/>
                <a:ea typeface="+mj-ea"/>
                <a:cs typeface="+mj-cs"/>
              </a:rPr>
              <a:t>Wawa Foundation Financial Grants </a:t>
            </a:r>
            <a:r>
              <a:rPr lang="en-US" sz="4000" b="1" dirty="0">
                <a:solidFill>
                  <a:schemeClr val="tx2"/>
                </a:solidFill>
              </a:rPr>
              <a:t>Over $2,500</a:t>
            </a:r>
            <a:br>
              <a:rPr lang="en-US" sz="4000" b="1" i="0" u="none" strike="noStrike" kern="1200" dirty="0">
                <a:solidFill>
                  <a:schemeClr val="tx2"/>
                </a:solidFill>
                <a:effectLst/>
                <a:latin typeface="+mj-lt"/>
                <a:ea typeface="+mj-ea"/>
                <a:cs typeface="+mj-cs"/>
              </a:rPr>
            </a:br>
            <a:br>
              <a:rPr lang="en-US" sz="4000" b="1" i="0" u="none" strike="noStrike" kern="1200" dirty="0">
                <a:solidFill>
                  <a:schemeClr val="tx2"/>
                </a:solidFill>
                <a:effectLst/>
                <a:latin typeface="+mj-lt"/>
                <a:ea typeface="+mj-ea"/>
                <a:cs typeface="+mj-cs"/>
              </a:rPr>
            </a:br>
            <a:r>
              <a:rPr lang="en-US" sz="4000" b="1" i="0" u="none" strike="noStrike" kern="1200" dirty="0">
                <a:solidFill>
                  <a:srgbClr val="C00000"/>
                </a:solidFill>
                <a:effectLst/>
                <a:latin typeface="+mj-lt"/>
                <a:ea typeface="+mj-ea"/>
                <a:cs typeface="+mj-cs"/>
              </a:rPr>
              <a:t>Average Grant Amount: </a:t>
            </a:r>
            <a:r>
              <a:rPr lang="en-US" sz="4000" b="1" i="0" u="none" strike="noStrike" kern="1200" dirty="0">
                <a:solidFill>
                  <a:schemeClr val="tx2"/>
                </a:solidFill>
                <a:effectLst/>
                <a:latin typeface="+mj-lt"/>
                <a:ea typeface="+mj-ea"/>
                <a:cs typeface="+mj-cs"/>
              </a:rPr>
              <a:t>$59,000</a:t>
            </a:r>
            <a:br>
              <a:rPr lang="en-US" sz="1600" b="1" i="0" u="none" strike="noStrike" kern="1200" dirty="0">
                <a:solidFill>
                  <a:schemeClr val="tx2"/>
                </a:solidFill>
                <a:effectLst/>
                <a:latin typeface="+mj-lt"/>
                <a:ea typeface="+mj-ea"/>
                <a:cs typeface="+mj-cs"/>
              </a:rPr>
            </a:br>
            <a:br>
              <a:rPr lang="en-US" sz="1600" kern="1200" dirty="0">
                <a:solidFill>
                  <a:schemeClr val="tx2"/>
                </a:solidFill>
                <a:latin typeface="+mj-lt"/>
                <a:ea typeface="+mj-ea"/>
                <a:cs typeface="+mj-cs"/>
              </a:rPr>
            </a:br>
            <a:br>
              <a:rPr lang="en-US" sz="1600" kern="1200" dirty="0">
                <a:solidFill>
                  <a:schemeClr val="tx2"/>
                </a:solidFill>
                <a:latin typeface="+mj-lt"/>
                <a:ea typeface="+mj-ea"/>
                <a:cs typeface="+mj-cs"/>
              </a:rPr>
            </a:br>
            <a:br>
              <a:rPr lang="en-US" sz="1600" kern="1200" dirty="0">
                <a:solidFill>
                  <a:schemeClr val="tx2"/>
                </a:solidFill>
                <a:latin typeface="+mj-lt"/>
                <a:ea typeface="+mj-ea"/>
                <a:cs typeface="+mj-cs"/>
              </a:rPr>
            </a:br>
            <a:endParaRPr lang="en-US" sz="1600" kern="1200" dirty="0">
              <a:solidFill>
                <a:schemeClr val="tx2"/>
              </a:solidFill>
              <a:latin typeface="+mj-lt"/>
              <a:ea typeface="+mj-ea"/>
              <a:cs typeface="+mj-cs"/>
            </a:endParaRPr>
          </a:p>
        </p:txBody>
      </p:sp>
      <p:pic>
        <p:nvPicPr>
          <p:cNvPr id="13" name="Picture 12" descr="A logo for a foundation&#10;&#10;Description automatically generated">
            <a:extLst>
              <a:ext uri="{FF2B5EF4-FFF2-40B4-BE49-F238E27FC236}">
                <a16:creationId xmlns:a16="http://schemas.microsoft.com/office/drawing/2014/main" id="{51072785-082A-8D89-4F52-632A1E662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727" y="2447255"/>
            <a:ext cx="4141760" cy="2505764"/>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03" name="Group 10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79" name="Freeform: Shape 78">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0E77D6D4-BA14-1F39-7CF1-69CC49D57EC0}"/>
              </a:ext>
            </a:extLst>
          </p:cNvPr>
          <p:cNvSpPr txBox="1"/>
          <p:nvPr/>
        </p:nvSpPr>
        <p:spPr>
          <a:xfrm>
            <a:off x="257268" y="4560605"/>
            <a:ext cx="4167399" cy="7848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rPr>
            </a:br>
            <a:endParaRPr kumimoji="0" lang="en-US" sz="9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rPr>
              <a:t>The Wawa Foundation, (2024). Retrieved from https://www.thewawafoundation.org/our-focus-and-impact/types-of-support/</a:t>
            </a:r>
          </a:p>
        </p:txBody>
      </p:sp>
      <p:sp>
        <p:nvSpPr>
          <p:cNvPr id="3" name="TextBox 2">
            <a:extLst>
              <a:ext uri="{FF2B5EF4-FFF2-40B4-BE49-F238E27FC236}">
                <a16:creationId xmlns:a16="http://schemas.microsoft.com/office/drawing/2014/main" id="{72F8689C-1DAA-FDED-00D1-4B1FA1EA01DA}"/>
              </a:ext>
            </a:extLst>
          </p:cNvPr>
          <p:cNvSpPr txBox="1"/>
          <p:nvPr/>
        </p:nvSpPr>
        <p:spPr>
          <a:xfrm>
            <a:off x="7302131" y="37018"/>
            <a:ext cx="4889564" cy="707886"/>
          </a:xfrm>
          <a:prstGeom prst="rect">
            <a:avLst/>
          </a:prstGeom>
          <a:gradFill flip="none" rotWithShape="1">
            <a:gsLst>
              <a:gs pos="100000">
                <a:srgbClr val="92D050"/>
              </a:gs>
              <a:gs pos="50000">
                <a:srgbClr val="92D050">
                  <a:tint val="44500"/>
                  <a:satMod val="160000"/>
                </a:srgbClr>
              </a:gs>
              <a:gs pos="100000">
                <a:srgbClr val="92D050">
                  <a:tint val="23500"/>
                  <a:satMod val="160000"/>
                </a:srgbClr>
              </a:gs>
            </a:gsLst>
            <a:lin ang="2700000" scaled="1"/>
            <a:tileRect/>
          </a:gra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US" sz="3200" b="1" i="0" u="none" strike="noStrike" kern="1200" cap="none" spc="0" normalizeH="0" baseline="0" noProof="0" dirty="0">
                <a:ln>
                  <a:noFill/>
                </a:ln>
                <a:solidFill>
                  <a:srgbClr val="00B050"/>
                </a:solidFill>
                <a:effectLst/>
                <a:uLnTx/>
                <a:uFillTx/>
                <a:latin typeface="Calibri" panose="020F0502020204030204"/>
                <a:ea typeface="+mn-ea"/>
                <a:cs typeface="+mn-cs"/>
              </a:rPr>
              <a:t>✓</a:t>
            </a:r>
            <a:r>
              <a:rPr kumimoji="0" lang="en-US" sz="3200" b="1" i="0" u="none" strike="noStrike" kern="1200" cap="none" spc="0" normalizeH="0" baseline="0" noProof="0" dirty="0">
                <a:ln>
                  <a:noFill/>
                </a:ln>
                <a:solidFill>
                  <a:srgbClr val="002060"/>
                </a:solidFill>
                <a:effectLst/>
                <a:uLnTx/>
                <a:uFillTx/>
                <a:latin typeface="Calibri" panose="020F0502020204030204"/>
                <a:ea typeface="+mn-ea"/>
                <a:cs typeface="+mn-cs"/>
              </a:rPr>
              <a:t>Awarded</a:t>
            </a:r>
            <a:endParaRPr kumimoji="0" lang="en-US" sz="32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1070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9F3677-C301-4CB6-7CDE-6442BB288FF3}"/>
              </a:ext>
            </a:extLst>
          </p:cNvPr>
          <p:cNvSpPr>
            <a:spLocks noGrp="1"/>
          </p:cNvSpPr>
          <p:nvPr>
            <p:ph type="title"/>
          </p:nvPr>
        </p:nvSpPr>
        <p:spPr>
          <a:xfrm>
            <a:off x="5297762" y="329184"/>
            <a:ext cx="6713006" cy="1783080"/>
          </a:xfrm>
        </p:spPr>
        <p:txBody>
          <a:bodyPr vert="horz" lIns="91440" tIns="45720" rIns="91440" bIns="45720" rtlCol="0" anchor="b">
            <a:normAutofit/>
          </a:bodyPr>
          <a:lstStyle/>
          <a:p>
            <a:r>
              <a:rPr lang="en-US" sz="3600" b="1">
                <a:solidFill>
                  <a:srgbClr val="C00000"/>
                </a:solidFill>
              </a:rPr>
              <a:t>About The Wawa Foundation</a:t>
            </a:r>
          </a:p>
        </p:txBody>
      </p:sp>
      <p:pic>
        <p:nvPicPr>
          <p:cNvPr id="5" name="Content Placeholder 4" descr="A group of people posing for a photo&#10;&#10;Description automatically generated">
            <a:extLst>
              <a:ext uri="{FF2B5EF4-FFF2-40B4-BE49-F238E27FC236}">
                <a16:creationId xmlns:a16="http://schemas.microsoft.com/office/drawing/2014/main" id="{FB63A65F-8422-59FD-6D6C-1292414A39C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9149"/>
          <a:stretch/>
        </p:blipFill>
        <p:spPr>
          <a:xfrm>
            <a:off x="0" y="-40231"/>
            <a:ext cx="4966757" cy="6354846"/>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C93AA6A-97DD-E39F-27BE-B771087406EA}"/>
              </a:ext>
            </a:extLst>
          </p:cNvPr>
          <p:cNvSpPr txBox="1"/>
          <p:nvPr/>
        </p:nvSpPr>
        <p:spPr>
          <a:xfrm>
            <a:off x="5297762" y="2706624"/>
            <a:ext cx="6251110" cy="3483864"/>
          </a:xfrm>
          <a:prstGeom prst="rect">
            <a:avLst/>
          </a:prstGeom>
        </p:spPr>
        <p:txBody>
          <a:bodyPr vert="horz" lIns="91440" tIns="45720" rIns="91440" bIns="45720" rtlCol="0">
            <a:normAutofit lnSpcReduction="10000"/>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The Wawa Foundation provides financial grants on a local, regional and national level ensuring that our commitment extends from the local communities Wawa serves to the regional footprint Wawa occupies in the mid-Atlantic and Florida. </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Only registered 501(c)(3) non-profit organizations operating in Wawa’s six-state area are eligible to apply. </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Organizations must fall into The Wawa Foundation’s three key areas of focus: Health, Hunger and Everyday Heroes. </a:t>
            </a:r>
          </a:p>
        </p:txBody>
      </p:sp>
      <p:pic>
        <p:nvPicPr>
          <p:cNvPr id="3" name="Picture 2" descr="A logo for a foundation&#10;&#10;Description automatically generated">
            <a:extLst>
              <a:ext uri="{FF2B5EF4-FFF2-40B4-BE49-F238E27FC236}">
                <a16:creationId xmlns:a16="http://schemas.microsoft.com/office/drawing/2014/main" id="{78802688-188F-8E93-787F-DD310D7A7F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6313" y="327351"/>
            <a:ext cx="1928833" cy="1166944"/>
          </a:xfrm>
          <a:custGeom>
            <a:avLst/>
            <a:gdLst/>
            <a:ahLst/>
            <a:cxnLst/>
            <a:rect l="l" t="t" r="r" b="b"/>
            <a:pathLst>
              <a:path w="4141760" h="4377846">
                <a:moveTo>
                  <a:pt x="0" y="0"/>
                </a:moveTo>
                <a:lnTo>
                  <a:pt x="4141760" y="0"/>
                </a:lnTo>
                <a:lnTo>
                  <a:pt x="4141760" y="4377846"/>
                </a:lnTo>
                <a:lnTo>
                  <a:pt x="0" y="4377846"/>
                </a:lnTo>
                <a:close/>
              </a:path>
            </a:pathLst>
          </a:custGeom>
        </p:spPr>
      </p:pic>
      <p:sp>
        <p:nvSpPr>
          <p:cNvPr id="4" name="TextBox 3">
            <a:extLst>
              <a:ext uri="{FF2B5EF4-FFF2-40B4-BE49-F238E27FC236}">
                <a16:creationId xmlns:a16="http://schemas.microsoft.com/office/drawing/2014/main" id="{5C913361-7069-433B-1ADF-3FF21343BA9D}"/>
              </a:ext>
            </a:extLst>
          </p:cNvPr>
          <p:cNvSpPr txBox="1"/>
          <p:nvPr/>
        </p:nvSpPr>
        <p:spPr>
          <a:xfrm>
            <a:off x="0" y="5962431"/>
            <a:ext cx="4771293" cy="7848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br>
            <a:endParaRPr kumimoji="0" lang="en-US" sz="9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 Wawa Foundation, (2024). Retrieved from https://</a:t>
            </a:r>
            <a:r>
              <a:rPr kumimoji="0" lang="en-US" sz="9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www.thewawafoundation.org</a:t>
            </a:r>
            <a:r>
              <a:rPr kumimoji="0" lang="en-US" sz="9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/our-focus-and-impact/types-of-support/</a:t>
            </a:r>
          </a:p>
        </p:txBody>
      </p:sp>
    </p:spTree>
    <p:extLst>
      <p:ext uri="{BB962C8B-B14F-4D97-AF65-F5344CB8AC3E}">
        <p14:creationId xmlns:p14="http://schemas.microsoft.com/office/powerpoint/2010/main" val="2601618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9DA97-D0D7-2248-EC2E-495F1A2DD9A0}"/>
              </a:ext>
            </a:extLst>
          </p:cNvPr>
          <p:cNvSpPr>
            <a:spLocks noGrp="1"/>
          </p:cNvSpPr>
          <p:nvPr>
            <p:ph type="title"/>
          </p:nvPr>
        </p:nvSpPr>
        <p:spPr>
          <a:xfrm>
            <a:off x="4621427" y="352463"/>
            <a:ext cx="7694141" cy="1667569"/>
          </a:xfrm>
        </p:spPr>
        <p:txBody>
          <a:bodyPr anchor="b">
            <a:normAutofit/>
          </a:bodyPr>
          <a:lstStyle/>
          <a:p>
            <a:pPr algn="ctr"/>
            <a:r>
              <a:rPr lang="en-US" sz="3200" b="1" dirty="0">
                <a:solidFill>
                  <a:srgbClr val="C00000"/>
                </a:solidFill>
              </a:rPr>
              <a:t>Grant Contact: The Wawa Foundation</a:t>
            </a:r>
          </a:p>
        </p:txBody>
      </p:sp>
      <p:graphicFrame>
        <p:nvGraphicFramePr>
          <p:cNvPr id="9" name="Content Placeholder 2">
            <a:extLst>
              <a:ext uri="{FF2B5EF4-FFF2-40B4-BE49-F238E27FC236}">
                <a16:creationId xmlns:a16="http://schemas.microsoft.com/office/drawing/2014/main" id="{1DC6ED32-20BB-5686-A97F-0555FFE398F8}"/>
              </a:ext>
            </a:extLst>
          </p:cNvPr>
          <p:cNvGraphicFramePr>
            <a:graphicFrameLocks noGrp="1"/>
          </p:cNvGraphicFramePr>
          <p:nvPr>
            <p:ph idx="1"/>
            <p:extLst>
              <p:ext uri="{D42A27DB-BD31-4B8C-83A1-F6EECF244321}">
                <p14:modId xmlns:p14="http://schemas.microsoft.com/office/powerpoint/2010/main" val="2033891105"/>
              </p:ext>
            </p:extLst>
          </p:nvPr>
        </p:nvGraphicFramePr>
        <p:xfrm>
          <a:off x="4753233" y="2704800"/>
          <a:ext cx="7871254" cy="3286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logo for a foundation&#10;&#10;Description automatically generated">
            <a:extLst>
              <a:ext uri="{FF2B5EF4-FFF2-40B4-BE49-F238E27FC236}">
                <a16:creationId xmlns:a16="http://schemas.microsoft.com/office/drawing/2014/main" id="{40A4AB36-4D41-0572-622E-3B0FC6556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4582" y="2162431"/>
            <a:ext cx="3612922" cy="2185817"/>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TextBox 5">
            <a:extLst>
              <a:ext uri="{FF2B5EF4-FFF2-40B4-BE49-F238E27FC236}">
                <a16:creationId xmlns:a16="http://schemas.microsoft.com/office/drawing/2014/main" id="{8352271C-3301-3356-2B94-7886BB1FE856}"/>
              </a:ext>
            </a:extLst>
          </p:cNvPr>
          <p:cNvSpPr txBox="1"/>
          <p:nvPr/>
        </p:nvSpPr>
        <p:spPr>
          <a:xfrm>
            <a:off x="803190" y="3917361"/>
            <a:ext cx="3315706"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br>
            <a:endParaRPr kumimoji="0" lang="en-US" sz="8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The Wawa Foundation, (2024). Retrieved from https://</a:t>
            </a:r>
            <a:r>
              <a:rPr kumimoji="0" lang="en-US" sz="8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www.thewawafoundation.org</a:t>
            </a:r>
            <a:r>
              <a:rPr kumimoji="0" lang="en-US" sz="8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/our-focus-and-impact/types-of-support/</a:t>
            </a:r>
          </a:p>
        </p:txBody>
      </p:sp>
    </p:spTree>
    <p:extLst>
      <p:ext uri="{BB962C8B-B14F-4D97-AF65-F5344CB8AC3E}">
        <p14:creationId xmlns:p14="http://schemas.microsoft.com/office/powerpoint/2010/main" val="1114601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A1F6BF70-C7D1-4AF9-8DB4-BEEB8A9C35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949065-1280-7761-9BB6-902443380692}"/>
              </a:ext>
            </a:extLst>
          </p:cNvPr>
          <p:cNvSpPr>
            <a:spLocks noGrp="1"/>
          </p:cNvSpPr>
          <p:nvPr>
            <p:ph type="title"/>
          </p:nvPr>
        </p:nvSpPr>
        <p:spPr>
          <a:xfrm>
            <a:off x="802413" y="1704746"/>
            <a:ext cx="4526885" cy="4666207"/>
          </a:xfrm>
        </p:spPr>
        <p:txBody>
          <a:bodyPr anchor="ctr">
            <a:normAutofit/>
          </a:bodyPr>
          <a:lstStyle/>
          <a:p>
            <a:r>
              <a:rPr lang="en-US" sz="4800" b="1">
                <a:solidFill>
                  <a:srgbClr val="C00000"/>
                </a:solidFill>
              </a:rPr>
              <a:t>Application Cycles</a:t>
            </a:r>
          </a:p>
        </p:txBody>
      </p:sp>
      <p:grpSp>
        <p:nvGrpSpPr>
          <p:cNvPr id="42" name="Group 41">
            <a:extLst>
              <a:ext uri="{FF2B5EF4-FFF2-40B4-BE49-F238E27FC236}">
                <a16:creationId xmlns:a16="http://schemas.microsoft.com/office/drawing/2014/main" id="{0C66A8B6-1F6E-4FCC-93B9-B9986B6FD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576" y="5945955"/>
            <a:ext cx="12109423" cy="525780"/>
            <a:chOff x="82576" y="5945955"/>
            <a:chExt cx="12109423" cy="525780"/>
          </a:xfrm>
        </p:grpSpPr>
        <p:sp>
          <p:nvSpPr>
            <p:cNvPr id="12" name="Rectangle 11">
              <a:extLst>
                <a:ext uri="{FF2B5EF4-FFF2-40B4-BE49-F238E27FC236}">
                  <a16:creationId xmlns:a16="http://schemas.microsoft.com/office/drawing/2014/main" id="{CAF7C4FD-65AD-4BBE-886A-D2E923F94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BA8278B-6DF7-481F-B1FA-FFE7D6C3C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4" name="Rectangle 4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5" name="Content Placeholder 2">
            <a:extLst>
              <a:ext uri="{FF2B5EF4-FFF2-40B4-BE49-F238E27FC236}">
                <a16:creationId xmlns:a16="http://schemas.microsoft.com/office/drawing/2014/main" id="{007AFC8B-ABD0-7AAB-C421-5D9D7262D7BF}"/>
              </a:ext>
            </a:extLst>
          </p:cNvPr>
          <p:cNvGraphicFramePr>
            <a:graphicFrameLocks noGrp="1"/>
          </p:cNvGraphicFramePr>
          <p:nvPr>
            <p:ph idx="1"/>
          </p:nvPr>
        </p:nvGraphicFramePr>
        <p:xfrm>
          <a:off x="5431536" y="1014152"/>
          <a:ext cx="5918184" cy="50246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logo for a foundation&#10;&#10;Description automatically generated">
            <a:extLst>
              <a:ext uri="{FF2B5EF4-FFF2-40B4-BE49-F238E27FC236}">
                <a16:creationId xmlns:a16="http://schemas.microsoft.com/office/drawing/2014/main" id="{82DE24F7-CA44-C502-15B4-2F2E3EC943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065" y="543669"/>
            <a:ext cx="3034953" cy="1958098"/>
          </a:xfrm>
          <a:custGeom>
            <a:avLst/>
            <a:gdLst/>
            <a:ahLst/>
            <a:cxnLst/>
            <a:rect l="l" t="t" r="r" b="b"/>
            <a:pathLst>
              <a:path w="4141760" h="4377846">
                <a:moveTo>
                  <a:pt x="0" y="0"/>
                </a:moveTo>
                <a:lnTo>
                  <a:pt x="4141760" y="0"/>
                </a:lnTo>
                <a:lnTo>
                  <a:pt x="4141760" y="4377846"/>
                </a:lnTo>
                <a:lnTo>
                  <a:pt x="0" y="4377846"/>
                </a:lnTo>
                <a:close/>
              </a:path>
            </a:pathLst>
          </a:custGeom>
        </p:spPr>
      </p:pic>
      <p:sp>
        <p:nvSpPr>
          <p:cNvPr id="4" name="TextBox 3">
            <a:extLst>
              <a:ext uri="{FF2B5EF4-FFF2-40B4-BE49-F238E27FC236}">
                <a16:creationId xmlns:a16="http://schemas.microsoft.com/office/drawing/2014/main" id="{A4AA72DD-4CE4-7702-F7C2-F4D81DA700F1}"/>
              </a:ext>
            </a:extLst>
          </p:cNvPr>
          <p:cNvSpPr txBox="1"/>
          <p:nvPr/>
        </p:nvSpPr>
        <p:spPr>
          <a:xfrm>
            <a:off x="1009709" y="2040102"/>
            <a:ext cx="265005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rPr>
            </a:br>
            <a:endParaRPr kumimoji="0" lang="en-US" sz="9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rPr>
              <a:t>The Wawa Foundation, (2024). Retrieved from https://www.thewawafoundation.org/our-focus-and-impact/types-of-support/</a:t>
            </a:r>
          </a:p>
        </p:txBody>
      </p:sp>
      <p:sp>
        <p:nvSpPr>
          <p:cNvPr id="5" name="Oval 4">
            <a:extLst>
              <a:ext uri="{FF2B5EF4-FFF2-40B4-BE49-F238E27FC236}">
                <a16:creationId xmlns:a16="http://schemas.microsoft.com/office/drawing/2014/main" id="{E3F54394-254C-0E1B-089D-AF86FFDC9624}"/>
              </a:ext>
            </a:extLst>
          </p:cNvPr>
          <p:cNvSpPr/>
          <p:nvPr/>
        </p:nvSpPr>
        <p:spPr>
          <a:xfrm>
            <a:off x="9612432" y="2774991"/>
            <a:ext cx="2101249" cy="2082759"/>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932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 name="Rectangle 2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48D692C-B6E3-E9E9-1167-99E59BC28EAE}"/>
              </a:ext>
            </a:extLst>
          </p:cNvPr>
          <p:cNvGraphicFramePr>
            <a:graphicFrameLocks noGrp="1"/>
          </p:cNvGraphicFramePr>
          <p:nvPr>
            <p:ph idx="1"/>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couple of red birds flying in the sky&#10;&#10;Description automatically generated">
            <a:extLst>
              <a:ext uri="{FF2B5EF4-FFF2-40B4-BE49-F238E27FC236}">
                <a16:creationId xmlns:a16="http://schemas.microsoft.com/office/drawing/2014/main" id="{CCF1E46A-1127-F77E-C880-D5273D3F1F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503" y="981197"/>
            <a:ext cx="10479539" cy="1212836"/>
          </a:xfrm>
          <a:prstGeom prst="rect">
            <a:avLst/>
          </a:prstGeom>
        </p:spPr>
      </p:pic>
      <p:sp>
        <p:nvSpPr>
          <p:cNvPr id="8" name="TextBox 7">
            <a:extLst>
              <a:ext uri="{FF2B5EF4-FFF2-40B4-BE49-F238E27FC236}">
                <a16:creationId xmlns:a16="http://schemas.microsoft.com/office/drawing/2014/main" id="{943C6B1A-49B9-88AE-8544-97D041A0BEFC}"/>
              </a:ext>
            </a:extLst>
          </p:cNvPr>
          <p:cNvSpPr txBox="1"/>
          <p:nvPr/>
        </p:nvSpPr>
        <p:spPr>
          <a:xfrm>
            <a:off x="2300288" y="981197"/>
            <a:ext cx="705802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a:ln>
                  <a:noFill/>
                </a:ln>
                <a:solidFill>
                  <a:prstClr val="black"/>
                </a:solidFill>
                <a:effectLst/>
                <a:uLnTx/>
                <a:uFillTx/>
                <a:latin typeface="Calibri" panose="020F0502020204030204"/>
                <a:ea typeface="+mn-ea"/>
                <a:cs typeface="+mn-cs"/>
              </a:rPr>
              <a:t>Eligibility</a:t>
            </a:r>
          </a:p>
        </p:txBody>
      </p:sp>
      <p:pic>
        <p:nvPicPr>
          <p:cNvPr id="2" name="Picture 1" descr="A logo for a foundation&#10;&#10;Description automatically generated">
            <a:extLst>
              <a:ext uri="{FF2B5EF4-FFF2-40B4-BE49-F238E27FC236}">
                <a16:creationId xmlns:a16="http://schemas.microsoft.com/office/drawing/2014/main" id="{6678D806-4C38-89A8-BEE5-6A6D659691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3503" y="981198"/>
            <a:ext cx="2030184" cy="1212836"/>
          </a:xfrm>
          <a:custGeom>
            <a:avLst/>
            <a:gdLst/>
            <a:ahLst/>
            <a:cxnLst/>
            <a:rect l="l" t="t" r="r" b="b"/>
            <a:pathLst>
              <a:path w="4141760" h="4377846">
                <a:moveTo>
                  <a:pt x="0" y="0"/>
                </a:moveTo>
                <a:lnTo>
                  <a:pt x="4141760" y="0"/>
                </a:lnTo>
                <a:lnTo>
                  <a:pt x="4141760" y="4377846"/>
                </a:lnTo>
                <a:lnTo>
                  <a:pt x="0" y="4377846"/>
                </a:lnTo>
                <a:close/>
              </a:path>
            </a:pathLst>
          </a:custGeom>
        </p:spPr>
      </p:pic>
      <p:sp>
        <p:nvSpPr>
          <p:cNvPr id="3" name="TextBox 2">
            <a:extLst>
              <a:ext uri="{FF2B5EF4-FFF2-40B4-BE49-F238E27FC236}">
                <a16:creationId xmlns:a16="http://schemas.microsoft.com/office/drawing/2014/main" id="{0F4D61B9-0D35-D2E8-5542-1F3698D4A630}"/>
              </a:ext>
            </a:extLst>
          </p:cNvPr>
          <p:cNvSpPr txBox="1"/>
          <p:nvPr/>
        </p:nvSpPr>
        <p:spPr>
          <a:xfrm>
            <a:off x="731371" y="1755534"/>
            <a:ext cx="4167399" cy="7848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rPr>
            </a:br>
            <a:endParaRPr kumimoji="0" lang="en-US" sz="9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rPr>
              <a:t>The Wawa Foundation, (2024). Retrieved from https://www.thewawafoundation.org/our-focus-and-impact/types-of-support/</a:t>
            </a:r>
          </a:p>
        </p:txBody>
      </p:sp>
    </p:spTree>
    <p:extLst>
      <p:ext uri="{BB962C8B-B14F-4D97-AF65-F5344CB8AC3E}">
        <p14:creationId xmlns:p14="http://schemas.microsoft.com/office/powerpoint/2010/main" val="2829334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A16A0-31E8-B193-18D6-3856D5F099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56C1FF-E9EB-0C18-645A-6544C0A3A75C}"/>
              </a:ext>
            </a:extLst>
          </p:cNvPr>
          <p:cNvSpPr>
            <a:spLocks noGrp="1"/>
          </p:cNvSpPr>
          <p:nvPr>
            <p:ph type="title"/>
          </p:nvPr>
        </p:nvSpPr>
        <p:spPr>
          <a:xfrm>
            <a:off x="560644" y="5154170"/>
            <a:ext cx="3344528" cy="1703830"/>
          </a:xfrm>
        </p:spPr>
        <p:txBody>
          <a:bodyPr anchor="ctr">
            <a:normAutofit/>
          </a:bodyPr>
          <a:lstStyle/>
          <a:p>
            <a:r>
              <a:rPr lang="en-US" b="1">
                <a:solidFill>
                  <a:srgbClr val="C00000"/>
                </a:solidFill>
                <a:latin typeface="Goudy Type" panose="020F0502020204030204" pitchFamily="34" charset="0"/>
                <a:cs typeface="Goudy Type" panose="020F0502020204030204" pitchFamily="34" charset="0"/>
              </a:rPr>
              <a:t>Learn More</a:t>
            </a:r>
          </a:p>
        </p:txBody>
      </p:sp>
      <p:pic>
        <p:nvPicPr>
          <p:cNvPr id="8" name="Picture 7" descr="A person looking at a child&#10;&#10;Description automatically generated">
            <a:extLst>
              <a:ext uri="{FF2B5EF4-FFF2-40B4-BE49-F238E27FC236}">
                <a16:creationId xmlns:a16="http://schemas.microsoft.com/office/drawing/2014/main" id="{A4FC78A3-8FB1-5D6B-0765-74A20D9FF2FE}"/>
              </a:ext>
            </a:extLst>
          </p:cNvPr>
          <p:cNvPicPr>
            <a:picLocks noChangeAspect="1"/>
          </p:cNvPicPr>
          <p:nvPr/>
        </p:nvPicPr>
        <p:blipFill rotWithShape="1">
          <a:blip r:embed="rId3">
            <a:extLst>
              <a:ext uri="{28A0092B-C50C-407E-A947-70E740481C1C}">
                <a14:useLocalDpi xmlns:a14="http://schemas.microsoft.com/office/drawing/2010/main" val="0"/>
              </a:ext>
            </a:extLst>
          </a:blip>
          <a:srcRect l="4753" r="1288" b="-4"/>
          <a:stretch/>
        </p:blipFill>
        <p:spPr>
          <a:xfrm>
            <a:off x="535081" y="366488"/>
            <a:ext cx="3058615" cy="3313393"/>
          </a:xfrm>
          <a:custGeom>
            <a:avLst/>
            <a:gdLst/>
            <a:ahLst/>
            <a:cxnLst/>
            <a:rect l="l" t="t" r="r" b="b"/>
            <a:pathLst>
              <a:path w="3975464" h="4365555">
                <a:moveTo>
                  <a:pt x="0" y="0"/>
                </a:moveTo>
                <a:lnTo>
                  <a:pt x="3954724" y="0"/>
                </a:lnTo>
                <a:lnTo>
                  <a:pt x="3944328" y="441228"/>
                </a:lnTo>
                <a:cubicBezTo>
                  <a:pt x="3942781" y="508796"/>
                  <a:pt x="3939430" y="576877"/>
                  <a:pt x="3951159" y="643804"/>
                </a:cubicBezTo>
                <a:cubicBezTo>
                  <a:pt x="3980543" y="810736"/>
                  <a:pt x="3979900" y="978310"/>
                  <a:pt x="3967011" y="1146396"/>
                </a:cubicBezTo>
                <a:cubicBezTo>
                  <a:pt x="3954123" y="1321150"/>
                  <a:pt x="3931569" y="1495262"/>
                  <a:pt x="3940203" y="1671170"/>
                </a:cubicBezTo>
                <a:cubicBezTo>
                  <a:pt x="3945230" y="1770534"/>
                  <a:pt x="3953091" y="1869643"/>
                  <a:pt x="3953091" y="1969263"/>
                </a:cubicBezTo>
                <a:cubicBezTo>
                  <a:pt x="3955799" y="2447623"/>
                  <a:pt x="3948581" y="2926496"/>
                  <a:pt x="3959665" y="3405241"/>
                </a:cubicBezTo>
                <a:cubicBezTo>
                  <a:pt x="3962629" y="3529479"/>
                  <a:pt x="3949097" y="3653076"/>
                  <a:pt x="3946777" y="3777057"/>
                </a:cubicBezTo>
                <a:cubicBezTo>
                  <a:pt x="3944973" y="3878089"/>
                  <a:pt x="3947873" y="3979056"/>
                  <a:pt x="3950499" y="4080023"/>
                </a:cubicBezTo>
                <a:lnTo>
                  <a:pt x="3952324" y="4346210"/>
                </a:lnTo>
                <a:lnTo>
                  <a:pt x="3923793" y="4344582"/>
                </a:lnTo>
                <a:cubicBezTo>
                  <a:pt x="3869166" y="4337251"/>
                  <a:pt x="3813841" y="4336693"/>
                  <a:pt x="3759075" y="4342933"/>
                </a:cubicBezTo>
                <a:cubicBezTo>
                  <a:pt x="3703277" y="4347626"/>
                  <a:pt x="3647607" y="4354981"/>
                  <a:pt x="3591682" y="4357645"/>
                </a:cubicBezTo>
                <a:cubicBezTo>
                  <a:pt x="3349688" y="4370998"/>
                  <a:pt x="3107046" y="4367447"/>
                  <a:pt x="2865549" y="4346991"/>
                </a:cubicBezTo>
                <a:cubicBezTo>
                  <a:pt x="2661378" y="4329084"/>
                  <a:pt x="2456048" y="4328501"/>
                  <a:pt x="2251775" y="4345215"/>
                </a:cubicBezTo>
                <a:cubicBezTo>
                  <a:pt x="2200819" y="4349148"/>
                  <a:pt x="2149862" y="4359293"/>
                  <a:pt x="2098906" y="4351937"/>
                </a:cubicBezTo>
                <a:cubicBezTo>
                  <a:pt x="2025044" y="4342895"/>
                  <a:pt x="1950494" y="4340688"/>
                  <a:pt x="1876224" y="4345343"/>
                </a:cubicBezTo>
                <a:cubicBezTo>
                  <a:pt x="1700042" y="4352318"/>
                  <a:pt x="1523986" y="4361576"/>
                  <a:pt x="1347676" y="4359039"/>
                </a:cubicBezTo>
                <a:cubicBezTo>
                  <a:pt x="1064484" y="4355108"/>
                  <a:pt x="781420" y="4341031"/>
                  <a:pt x="498101" y="4351430"/>
                </a:cubicBezTo>
                <a:cubicBezTo>
                  <a:pt x="364340" y="4356376"/>
                  <a:pt x="230578" y="4360752"/>
                  <a:pt x="96817" y="4355568"/>
                </a:cubicBezTo>
                <a:lnTo>
                  <a:pt x="0" y="4349268"/>
                </a:lnTo>
                <a:close/>
              </a:path>
            </a:pathLst>
          </a:custGeom>
        </p:spPr>
      </p:pic>
      <p:pic>
        <p:nvPicPr>
          <p:cNvPr id="11" name="Picture 10" descr="A family in a heart shape&#10;&#10;Description automatically generated">
            <a:extLst>
              <a:ext uri="{FF2B5EF4-FFF2-40B4-BE49-F238E27FC236}">
                <a16:creationId xmlns:a16="http://schemas.microsoft.com/office/drawing/2014/main" id="{5A617BBB-4755-FA73-3BBC-13F2AABBCA34}"/>
              </a:ext>
            </a:extLst>
          </p:cNvPr>
          <p:cNvPicPr>
            <a:picLocks noChangeAspect="1"/>
          </p:cNvPicPr>
          <p:nvPr/>
        </p:nvPicPr>
        <p:blipFill rotWithShape="1">
          <a:blip r:embed="rId4">
            <a:extLst>
              <a:ext uri="{28A0092B-C50C-407E-A947-70E740481C1C}">
                <a14:useLocalDpi xmlns:a14="http://schemas.microsoft.com/office/drawing/2010/main" val="0"/>
              </a:ext>
            </a:extLst>
          </a:blip>
          <a:srcRect l="2450" r="68" b="-5"/>
          <a:stretch/>
        </p:blipFill>
        <p:spPr>
          <a:xfrm>
            <a:off x="8151043" y="0"/>
            <a:ext cx="3432774" cy="3768699"/>
          </a:xfrm>
          <a:custGeom>
            <a:avLst/>
            <a:gdLst/>
            <a:ahLst/>
            <a:cxnLst/>
            <a:rect l="l" t="t" r="r" b="b"/>
            <a:pathLst>
              <a:path w="3872656" h="4370715">
                <a:moveTo>
                  <a:pt x="9308" y="0"/>
                </a:moveTo>
                <a:lnTo>
                  <a:pt x="3851998" y="0"/>
                </a:lnTo>
                <a:lnTo>
                  <a:pt x="3841520" y="444702"/>
                </a:lnTo>
                <a:cubicBezTo>
                  <a:pt x="3839973" y="512270"/>
                  <a:pt x="3836622" y="580351"/>
                  <a:pt x="3848351" y="647278"/>
                </a:cubicBezTo>
                <a:cubicBezTo>
                  <a:pt x="3877736" y="814210"/>
                  <a:pt x="3877092" y="981784"/>
                  <a:pt x="3864203" y="1149870"/>
                </a:cubicBezTo>
                <a:cubicBezTo>
                  <a:pt x="3851315" y="1324624"/>
                  <a:pt x="3828761" y="1498736"/>
                  <a:pt x="3837395" y="1674644"/>
                </a:cubicBezTo>
                <a:cubicBezTo>
                  <a:pt x="3842422" y="1774008"/>
                  <a:pt x="3850284" y="1873117"/>
                  <a:pt x="3850284" y="1972737"/>
                </a:cubicBezTo>
                <a:cubicBezTo>
                  <a:pt x="3852991" y="2451097"/>
                  <a:pt x="3845773" y="2929970"/>
                  <a:pt x="3856857" y="3408715"/>
                </a:cubicBezTo>
                <a:cubicBezTo>
                  <a:pt x="3859821" y="3532953"/>
                  <a:pt x="3846289" y="3656550"/>
                  <a:pt x="3843969" y="3780531"/>
                </a:cubicBezTo>
                <a:cubicBezTo>
                  <a:pt x="3842165" y="3881563"/>
                  <a:pt x="3845065" y="3982530"/>
                  <a:pt x="3847691" y="4083497"/>
                </a:cubicBezTo>
                <a:lnTo>
                  <a:pt x="3849494" y="4346466"/>
                </a:lnTo>
                <a:lnTo>
                  <a:pt x="3739963" y="4345485"/>
                </a:lnTo>
                <a:cubicBezTo>
                  <a:pt x="3702780" y="4346420"/>
                  <a:pt x="3665581" y="4348259"/>
                  <a:pt x="3628383" y="4349908"/>
                </a:cubicBezTo>
                <a:cubicBezTo>
                  <a:pt x="3508316" y="4356655"/>
                  <a:pt x="3387918" y="4354828"/>
                  <a:pt x="3268119" y="4344454"/>
                </a:cubicBezTo>
                <a:cubicBezTo>
                  <a:pt x="3196206" y="4335589"/>
                  <a:pt x="3123466" y="4335589"/>
                  <a:pt x="3051553" y="4344454"/>
                </a:cubicBezTo>
                <a:cubicBezTo>
                  <a:pt x="2869715" y="4368829"/>
                  <a:pt x="2685977" y="4376260"/>
                  <a:pt x="2502751" y="4366648"/>
                </a:cubicBezTo>
                <a:cubicBezTo>
                  <a:pt x="2288987" y="4357263"/>
                  <a:pt x="2075733" y="4337859"/>
                  <a:pt x="1861843" y="4332533"/>
                </a:cubicBezTo>
                <a:cubicBezTo>
                  <a:pt x="1726297" y="4329109"/>
                  <a:pt x="1589733" y="4319851"/>
                  <a:pt x="1455972" y="4342552"/>
                </a:cubicBezTo>
                <a:cubicBezTo>
                  <a:pt x="1319536" y="4365887"/>
                  <a:pt x="1184374" y="4354980"/>
                  <a:pt x="1048318" y="4348258"/>
                </a:cubicBezTo>
                <a:cubicBezTo>
                  <a:pt x="946532" y="4340953"/>
                  <a:pt x="844365" y="4340953"/>
                  <a:pt x="742578" y="4348258"/>
                </a:cubicBezTo>
                <a:cubicBezTo>
                  <a:pt x="618869" y="4360661"/>
                  <a:pt x="494432" y="4364263"/>
                  <a:pt x="370214" y="4359038"/>
                </a:cubicBezTo>
                <a:cubicBezTo>
                  <a:pt x="296007" y="4355170"/>
                  <a:pt x="221738" y="4351270"/>
                  <a:pt x="147421" y="4348702"/>
                </a:cubicBezTo>
                <a:lnTo>
                  <a:pt x="13040" y="4347289"/>
                </a:lnTo>
                <a:lnTo>
                  <a:pt x="371" y="4103870"/>
                </a:lnTo>
                <a:cubicBezTo>
                  <a:pt x="-757" y="4012134"/>
                  <a:pt x="886" y="3920334"/>
                  <a:pt x="2690" y="3828598"/>
                </a:cubicBezTo>
                <a:cubicBezTo>
                  <a:pt x="5913" y="3670768"/>
                  <a:pt x="16095" y="3513067"/>
                  <a:pt x="20090" y="3355238"/>
                </a:cubicBezTo>
                <a:cubicBezTo>
                  <a:pt x="25761" y="3127790"/>
                  <a:pt x="3336" y="2900469"/>
                  <a:pt x="10940" y="2573142"/>
                </a:cubicBezTo>
                <a:cubicBezTo>
                  <a:pt x="20218" y="2391979"/>
                  <a:pt x="14032" y="2111578"/>
                  <a:pt x="14677" y="1830024"/>
                </a:cubicBezTo>
                <a:cubicBezTo>
                  <a:pt x="15451" y="1640269"/>
                  <a:pt x="5268" y="1450771"/>
                  <a:pt x="6171" y="1261145"/>
                </a:cubicBezTo>
                <a:cubicBezTo>
                  <a:pt x="6815" y="1121522"/>
                  <a:pt x="19961" y="982540"/>
                  <a:pt x="25374" y="843301"/>
                </a:cubicBezTo>
                <a:cubicBezTo>
                  <a:pt x="30078" y="673215"/>
                  <a:pt x="25426" y="502988"/>
                  <a:pt x="11455" y="333401"/>
                </a:cubicBezTo>
                <a:cubicBezTo>
                  <a:pt x="4817" y="239678"/>
                  <a:pt x="5623" y="145890"/>
                  <a:pt x="8088" y="52087"/>
                </a:cubicBezTo>
                <a:close/>
              </a:path>
            </a:pathLst>
          </a:custGeom>
        </p:spPr>
      </p:pic>
      <p:sp>
        <p:nvSpPr>
          <p:cNvPr id="3" name="Content Placeholder 2">
            <a:extLst>
              <a:ext uri="{FF2B5EF4-FFF2-40B4-BE49-F238E27FC236}">
                <a16:creationId xmlns:a16="http://schemas.microsoft.com/office/drawing/2014/main" id="{D741C8B4-EF33-4554-47C8-9E9A5CB8B7E4}"/>
              </a:ext>
            </a:extLst>
          </p:cNvPr>
          <p:cNvSpPr>
            <a:spLocks noGrp="1"/>
          </p:cNvSpPr>
          <p:nvPr>
            <p:ph idx="1"/>
          </p:nvPr>
        </p:nvSpPr>
        <p:spPr>
          <a:xfrm>
            <a:off x="4413582" y="4544570"/>
            <a:ext cx="7147481" cy="1703830"/>
          </a:xfrm>
        </p:spPr>
        <p:txBody>
          <a:bodyPr anchor="ctr">
            <a:normAutofit/>
          </a:bodyPr>
          <a:lstStyle/>
          <a:p>
            <a:pPr marL="0" indent="0">
              <a:buNone/>
            </a:pPr>
            <a:r>
              <a:rPr lang="en-US" sz="3200" b="0" i="1" dirty="0">
                <a:effectLst/>
              </a:rPr>
              <a:t>You can learn more about this opportunity by visiting the funder's </a:t>
            </a:r>
            <a:r>
              <a:rPr lang="en-US" sz="3200" b="0" i="1" u="none" strike="noStrike" dirty="0">
                <a:effectLst/>
                <a:hlinkClick r:id="rId5"/>
              </a:rPr>
              <a:t>website</a:t>
            </a:r>
            <a:r>
              <a:rPr lang="en-US" sz="3200" b="0" i="1" dirty="0">
                <a:effectLst/>
              </a:rPr>
              <a:t>.</a:t>
            </a:r>
            <a:endParaRPr lang="en-US" sz="3200" dirty="0"/>
          </a:p>
          <a:p>
            <a:endParaRPr lang="en-US" sz="2200" dirty="0"/>
          </a:p>
        </p:txBody>
      </p:sp>
      <p:pic>
        <p:nvPicPr>
          <p:cNvPr id="14" name="Picture 13" descr="A close-up of a child and child&#10;&#10;Description automatically generated">
            <a:extLst>
              <a:ext uri="{FF2B5EF4-FFF2-40B4-BE49-F238E27FC236}">
                <a16:creationId xmlns:a16="http://schemas.microsoft.com/office/drawing/2014/main" id="{20936B15-328B-6977-6355-4ED7B04849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98992" y="236831"/>
            <a:ext cx="3850901" cy="3698139"/>
          </a:xfrm>
          <a:prstGeom prst="rect">
            <a:avLst/>
          </a:prstGeom>
        </p:spPr>
      </p:pic>
      <p:pic>
        <p:nvPicPr>
          <p:cNvPr id="4" name="Picture 3" descr="A logo for a foundation&#10;&#10;Description automatically generated">
            <a:extLst>
              <a:ext uri="{FF2B5EF4-FFF2-40B4-BE49-F238E27FC236}">
                <a16:creationId xmlns:a16="http://schemas.microsoft.com/office/drawing/2014/main" id="{0E48E4F9-070F-0161-0989-DA90B45D91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936" y="3472190"/>
            <a:ext cx="2962760" cy="1911521"/>
          </a:xfrm>
          <a:custGeom>
            <a:avLst/>
            <a:gdLst/>
            <a:ahLst/>
            <a:cxnLst/>
            <a:rect l="l" t="t" r="r" b="b"/>
            <a:pathLst>
              <a:path w="4141760" h="4377846">
                <a:moveTo>
                  <a:pt x="0" y="0"/>
                </a:moveTo>
                <a:lnTo>
                  <a:pt x="4141760" y="0"/>
                </a:lnTo>
                <a:lnTo>
                  <a:pt x="4141760" y="4377846"/>
                </a:lnTo>
                <a:lnTo>
                  <a:pt x="0" y="4377846"/>
                </a:lnTo>
                <a:close/>
              </a:path>
            </a:pathLst>
          </a:custGeom>
        </p:spPr>
      </p:pic>
      <p:sp>
        <p:nvSpPr>
          <p:cNvPr id="5" name="TextBox 4">
            <a:extLst>
              <a:ext uri="{FF2B5EF4-FFF2-40B4-BE49-F238E27FC236}">
                <a16:creationId xmlns:a16="http://schemas.microsoft.com/office/drawing/2014/main" id="{E6884E0B-0B3C-0EA1-A1CE-EE55636F51D0}"/>
              </a:ext>
            </a:extLst>
          </p:cNvPr>
          <p:cNvSpPr txBox="1"/>
          <p:nvPr/>
        </p:nvSpPr>
        <p:spPr>
          <a:xfrm>
            <a:off x="571657" y="4816204"/>
            <a:ext cx="3637631"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rPr>
            </a:br>
            <a:endParaRPr kumimoji="0" lang="en-US" sz="8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rPr>
              <a:t>The Wawa Foundation, (2024). Retrieved from https://www.thewawafoundation.org/our-focus-and-impact/types-of-support/</a:t>
            </a:r>
          </a:p>
        </p:txBody>
      </p:sp>
    </p:spTree>
    <p:extLst>
      <p:ext uri="{BB962C8B-B14F-4D97-AF65-F5344CB8AC3E}">
        <p14:creationId xmlns:p14="http://schemas.microsoft.com/office/powerpoint/2010/main" val="1632185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0000"/>
                <a:lumOff val="40000"/>
              </a:schemeClr>
            </a:gs>
            <a:gs pos="57000">
              <a:schemeClr val="accent2">
                <a:lumMod val="0"/>
                <a:lumOff val="100000"/>
              </a:schemeClr>
            </a:gs>
            <a:gs pos="100000">
              <a:schemeClr val="accent5">
                <a:lumMod val="60000"/>
                <a:lumOff val="40000"/>
              </a:schemeClr>
            </a:gs>
          </a:gsLst>
          <a:path path="circle">
            <a:fillToRect l="50000" t="-80000" r="50000" b="180000"/>
          </a:path>
          <a:tileRect/>
        </a:gradFill>
        <a:effectLst/>
      </p:bgPr>
    </p:bg>
    <p:spTree>
      <p:nvGrpSpPr>
        <p:cNvPr id="1" name="">
          <a:extLst>
            <a:ext uri="{FF2B5EF4-FFF2-40B4-BE49-F238E27FC236}">
              <a16:creationId xmlns:a16="http://schemas.microsoft.com/office/drawing/2014/main" id="{C4CA548D-2FF8-CDC9-BF69-1853369D4F8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DB32F7F-360C-D76F-1301-3F808A2159A9}"/>
              </a:ext>
            </a:extLst>
          </p:cNvPr>
          <p:cNvSpPr txBox="1"/>
          <p:nvPr/>
        </p:nvSpPr>
        <p:spPr>
          <a:xfrm>
            <a:off x="2924528" y="205866"/>
            <a:ext cx="5952772" cy="1938992"/>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Wawa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Completed Grant Application</a:t>
            </a:r>
          </a:p>
        </p:txBody>
      </p:sp>
      <p:sp>
        <p:nvSpPr>
          <p:cNvPr id="8" name="TextBox 7">
            <a:extLst>
              <a:ext uri="{FF2B5EF4-FFF2-40B4-BE49-F238E27FC236}">
                <a16:creationId xmlns:a16="http://schemas.microsoft.com/office/drawing/2014/main" id="{16A48608-FB6C-3BE2-44E4-C2378D56A3D1}"/>
              </a:ext>
            </a:extLst>
          </p:cNvPr>
          <p:cNvSpPr txBox="1"/>
          <p:nvPr/>
        </p:nvSpPr>
        <p:spPr>
          <a:xfrm>
            <a:off x="2869318" y="4310871"/>
            <a:ext cx="5952772"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8F00"/>
                </a:solidFill>
                <a:effectLst/>
                <a:uLnTx/>
                <a:uFillTx/>
                <a:latin typeface="Calibri" panose="020F0502020204030204"/>
                <a:ea typeface="+mn-ea"/>
                <a:cs typeface="+mn-cs"/>
              </a:rPr>
              <a:t>Total Grant Amount: +$7,500 in supplemental programmatic support </a:t>
            </a:r>
            <a:endParaRPr kumimoji="0" lang="en-US" sz="3600" b="0" i="0" u="none" strike="noStrike" kern="1200" cap="none" spc="0" normalizeH="0" baseline="0" noProof="0" dirty="0">
              <a:ln>
                <a:noFill/>
              </a:ln>
              <a:solidFill>
                <a:srgbClr val="008F00"/>
              </a:solidFill>
              <a:effectLst/>
              <a:uLnTx/>
              <a:uFillTx/>
              <a:latin typeface="Calibri" panose="020F0502020204030204"/>
              <a:ea typeface="+mn-ea"/>
              <a:cs typeface="+mn-cs"/>
            </a:endParaRPr>
          </a:p>
        </p:txBody>
      </p:sp>
      <p:graphicFrame>
        <p:nvGraphicFramePr>
          <p:cNvPr id="5" name="Object 4">
            <a:extLst>
              <a:ext uri="{FF2B5EF4-FFF2-40B4-BE49-F238E27FC236}">
                <a16:creationId xmlns:a16="http://schemas.microsoft.com/office/drawing/2014/main" id="{173D8142-726B-A933-6E2D-5F37D93B7AB9}"/>
              </a:ext>
            </a:extLst>
          </p:cNvPr>
          <p:cNvGraphicFramePr>
            <a:graphicFrameLocks noChangeAspect="1"/>
          </p:cNvGraphicFramePr>
          <p:nvPr/>
        </p:nvGraphicFramePr>
        <p:xfrm>
          <a:off x="4648200" y="2578101"/>
          <a:ext cx="2395008" cy="1512636"/>
        </p:xfrm>
        <a:graphic>
          <a:graphicData uri="http://schemas.openxmlformats.org/presentationml/2006/ole">
            <mc:AlternateContent xmlns:mc="http://schemas.openxmlformats.org/markup-compatibility/2006">
              <mc:Choice xmlns:v="urn:schemas-microsoft-com:vml" Requires="v">
                <p:oleObj name="Document" showAsIcon="1" r:id="rId2" imgW="965200" imgH="609600" progId="Word.Document.12">
                  <p:embed/>
                </p:oleObj>
              </mc:Choice>
              <mc:Fallback>
                <p:oleObj name="Document" showAsIcon="1" r:id="rId2" imgW="965200" imgH="609600" progId="Word.Document.12">
                  <p:embed/>
                  <p:pic>
                    <p:nvPicPr>
                      <p:cNvPr id="5" name="Object 4">
                        <a:extLst>
                          <a:ext uri="{FF2B5EF4-FFF2-40B4-BE49-F238E27FC236}">
                            <a16:creationId xmlns:a16="http://schemas.microsoft.com/office/drawing/2014/main" id="{173D8142-726B-A933-6E2D-5F37D93B7AB9}"/>
                          </a:ext>
                        </a:extLst>
                      </p:cNvPr>
                      <p:cNvPicPr/>
                      <p:nvPr/>
                    </p:nvPicPr>
                    <p:blipFill>
                      <a:blip r:embed="rId3"/>
                      <a:stretch>
                        <a:fillRect/>
                      </a:stretch>
                    </p:blipFill>
                    <p:spPr>
                      <a:xfrm>
                        <a:off x="4648200" y="2578101"/>
                        <a:ext cx="2395008" cy="1512636"/>
                      </a:xfrm>
                      <a:prstGeom prst="rect">
                        <a:avLst/>
                      </a:prstGeom>
                    </p:spPr>
                  </p:pic>
                </p:oleObj>
              </mc:Fallback>
            </mc:AlternateContent>
          </a:graphicData>
        </a:graphic>
      </p:graphicFrame>
    </p:spTree>
    <p:extLst>
      <p:ext uri="{BB962C8B-B14F-4D97-AF65-F5344CB8AC3E}">
        <p14:creationId xmlns:p14="http://schemas.microsoft.com/office/powerpoint/2010/main" val="2859926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2D7FF-1386-57AC-2ADC-B14277C822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1DEB7C-8CA7-C1CC-9245-7F8270E6D083}"/>
              </a:ext>
            </a:extLst>
          </p:cNvPr>
          <p:cNvSpPr>
            <a:spLocks noGrp="1"/>
          </p:cNvSpPr>
          <p:nvPr>
            <p:ph type="title"/>
          </p:nvPr>
        </p:nvSpPr>
        <p:spPr>
          <a:xfrm>
            <a:off x="838200" y="365126"/>
            <a:ext cx="10515600" cy="768350"/>
          </a:xfrm>
        </p:spPr>
        <p:txBody>
          <a:bodyPr/>
          <a:lstStyle/>
          <a:p>
            <a:endParaRPr lang="en-US" dirty="0"/>
          </a:p>
        </p:txBody>
      </p:sp>
      <p:pic>
        <p:nvPicPr>
          <p:cNvPr id="4" name="Picture 3" descr="A field of grass with trees in the background&#10;&#10;Description automatically generated">
            <a:extLst>
              <a:ext uri="{FF2B5EF4-FFF2-40B4-BE49-F238E27FC236}">
                <a16:creationId xmlns:a16="http://schemas.microsoft.com/office/drawing/2014/main" id="{3B9A4E97-609E-5976-5EFA-24FA0338D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20"/>
            <a:ext cx="12192000" cy="1334295"/>
          </a:xfrm>
          <a:prstGeom prst="rect">
            <a:avLst/>
          </a:prstGeom>
        </p:spPr>
      </p:pic>
      <p:sp>
        <p:nvSpPr>
          <p:cNvPr id="6" name="Content Placeholder 5">
            <a:extLst>
              <a:ext uri="{FF2B5EF4-FFF2-40B4-BE49-F238E27FC236}">
                <a16:creationId xmlns:a16="http://schemas.microsoft.com/office/drawing/2014/main" id="{5464517F-9646-0D9D-7352-2762853BC73A}"/>
              </a:ext>
            </a:extLst>
          </p:cNvPr>
          <p:cNvSpPr>
            <a:spLocks noGrp="1"/>
          </p:cNvSpPr>
          <p:nvPr>
            <p:ph idx="1"/>
          </p:nvPr>
        </p:nvSpPr>
        <p:spPr>
          <a:xfrm>
            <a:off x="0" y="1133476"/>
            <a:ext cx="11909234" cy="5724524"/>
          </a:xfrm>
        </p:spPr>
        <p:txBody>
          <a:bodyPr>
            <a:normAutofit lnSpcReduction="10000"/>
          </a:bodyPr>
          <a:lstStyle/>
          <a:p>
            <a:pPr marL="0" indent="0" algn="l" rtl="0">
              <a:spcBef>
                <a:spcPts val="1000"/>
              </a:spcBef>
              <a:spcAft>
                <a:spcPts val="0"/>
              </a:spcAft>
              <a:buNone/>
            </a:pPr>
            <a:br>
              <a:rPr lang="en-US" sz="1800" b="0" i="0" u="none" strike="noStrike" dirty="0">
                <a:solidFill>
                  <a:srgbClr val="222222"/>
                </a:solidFill>
                <a:effectLst/>
                <a:latin typeface="Calibri" panose="020F0502020204030204" pitchFamily="34" charset="0"/>
              </a:rPr>
            </a:br>
            <a:r>
              <a:rPr lang="en-US" sz="1800" b="0" i="0" u="none" strike="noStrike" dirty="0">
                <a:solidFill>
                  <a:srgbClr val="222222"/>
                </a:solidFill>
                <a:effectLst/>
                <a:latin typeface="Calibri" panose="020F0502020204030204" pitchFamily="34" charset="0"/>
              </a:rPr>
              <a:t>This means being face-to-face, whether that be with non-profit leadership or with funders during site visits and Zoom calls. It means communicating and being open. This is why I prefer to only work with local clients, or clients I have the opportunity to meet </a:t>
            </a:r>
            <a:r>
              <a:rPr lang="en-US" sz="1800" dirty="0">
                <a:solidFill>
                  <a:srgbClr val="222222"/>
                </a:solidFill>
                <a:latin typeface="Calibri" panose="020F0502020204030204" pitchFamily="34" charset="0"/>
              </a:rPr>
              <a:t>in person</a:t>
            </a:r>
            <a:r>
              <a:rPr lang="en-US" sz="1800" b="0" i="0" u="none" strike="noStrike" dirty="0">
                <a:solidFill>
                  <a:srgbClr val="222222"/>
                </a:solidFill>
                <a:effectLst/>
                <a:latin typeface="Calibri" panose="020F0502020204030204" pitchFamily="34" charset="0"/>
              </a:rPr>
              <a:t>. The most effective part of the process, in my experience thus far, is not when my eyes are locked on a screen, but rather when my feet are on the ground at outreach centers and executive board rooms. </a:t>
            </a:r>
            <a:endParaRPr lang="en-US" sz="1000" b="0" i="0" u="none" strike="noStrike" dirty="0">
              <a:solidFill>
                <a:srgbClr val="000000"/>
              </a:solidFill>
              <a:effectLst/>
            </a:endParaRPr>
          </a:p>
          <a:p>
            <a:pPr marL="0" indent="0" algn="l" rtl="0">
              <a:spcBef>
                <a:spcPts val="1000"/>
              </a:spcBef>
              <a:spcAft>
                <a:spcPts val="0"/>
              </a:spcAft>
              <a:buNone/>
            </a:pPr>
            <a:r>
              <a:rPr lang="en-US" sz="1800" b="0" i="0" u="none" strike="noStrike" dirty="0">
                <a:solidFill>
                  <a:srgbClr val="222222"/>
                </a:solidFill>
                <a:effectLst/>
                <a:latin typeface="Calibri" panose="020F0502020204030204" pitchFamily="34" charset="0"/>
              </a:rPr>
              <a:t>I take a hands-on approach so I can learn and be inspired as much as possible by the people I am working with. This translates to compelling grant applications. This translates into getting non-profit organizations routinely funded by true Foundation partners who want to be your partners long term, all because we </a:t>
            </a:r>
            <a:r>
              <a:rPr lang="en-US" sz="1800" b="0" i="1" u="none" strike="noStrike" dirty="0">
                <a:solidFill>
                  <a:srgbClr val="222222"/>
                </a:solidFill>
                <a:effectLst/>
                <a:latin typeface="Calibri" panose="020F0502020204030204" pitchFamily="34" charset="0"/>
              </a:rPr>
              <a:t>sold </a:t>
            </a:r>
            <a:r>
              <a:rPr lang="en-US" sz="1800" b="0" i="0" u="none" strike="noStrike" dirty="0">
                <a:solidFill>
                  <a:srgbClr val="222222"/>
                </a:solidFill>
                <a:effectLst/>
                <a:latin typeface="Calibri" panose="020F0502020204030204" pitchFamily="34" charset="0"/>
              </a:rPr>
              <a:t>them on </a:t>
            </a:r>
            <a:r>
              <a:rPr lang="en-US" sz="1800" b="0" u="none" strike="noStrike" dirty="0">
                <a:solidFill>
                  <a:srgbClr val="222222"/>
                </a:solidFill>
                <a:effectLst/>
                <a:latin typeface="Calibri" panose="020F0502020204030204" pitchFamily="34" charset="0"/>
              </a:rPr>
              <a:t>your organization</a:t>
            </a:r>
            <a:r>
              <a:rPr lang="en-US" sz="1800" b="0" i="0" u="none" strike="noStrike" dirty="0">
                <a:solidFill>
                  <a:srgbClr val="222222"/>
                </a:solidFill>
                <a:effectLst/>
                <a:latin typeface="Calibri" panose="020F0502020204030204" pitchFamily="34" charset="0"/>
              </a:rPr>
              <a:t>.</a:t>
            </a:r>
            <a:br>
              <a:rPr lang="en-US" sz="1800" b="0" i="0" u="none" strike="noStrike" dirty="0">
                <a:solidFill>
                  <a:srgbClr val="222222"/>
                </a:solidFill>
                <a:effectLst/>
                <a:latin typeface="Calibri" panose="020F0502020204030204" pitchFamily="34" charset="0"/>
              </a:rPr>
            </a:br>
            <a:br>
              <a:rPr lang="en-US" sz="1800" b="0" i="0" u="none" strike="noStrike" dirty="0">
                <a:solidFill>
                  <a:srgbClr val="222222"/>
                </a:solidFill>
                <a:effectLst/>
                <a:latin typeface="Calibri" panose="020F0502020204030204" pitchFamily="34" charset="0"/>
              </a:rPr>
            </a:br>
            <a:r>
              <a:rPr lang="en-US" sz="1800" b="0" i="0" u="none" strike="noStrike" dirty="0">
                <a:solidFill>
                  <a:srgbClr val="222222"/>
                </a:solidFill>
                <a:effectLst/>
                <a:latin typeface="Calibri" panose="020F0502020204030204" pitchFamily="34" charset="0"/>
              </a:rPr>
              <a:t>Before launching my grant writing company, I took a PhD-level writing course with traditionally published author and renowned Penn Sociologist Annette Lareau to ensure my diligence in research also applied to my writing. She wrote me an enthusiastic letter of recommendation.</a:t>
            </a:r>
            <a:r>
              <a:rPr lang="en-US" sz="1800" b="0" i="0" u="none" strike="noStrike" dirty="0">
                <a:solidFill>
                  <a:srgbClr val="222222"/>
                </a:solidFill>
                <a:effectLst/>
                <a:latin typeface="Arial" panose="020B0604020202020204" pitchFamily="34" charset="0"/>
              </a:rPr>
              <a:t> </a:t>
            </a:r>
            <a:r>
              <a:rPr lang="en-US" sz="1800" b="0" i="0" u="none" strike="noStrike" dirty="0">
                <a:solidFill>
                  <a:srgbClr val="222222"/>
                </a:solidFill>
                <a:effectLst/>
                <a:latin typeface="Calibri" panose="020F0502020204030204" pitchFamily="34" charset="0"/>
              </a:rPr>
              <a:t>I pride myself in having morphed myself into a writer who crafts gripping and compelling proposals--proposals that have the best chance of being well-received by funders.</a:t>
            </a:r>
            <a:endParaRPr lang="en-US" sz="1000" b="0" i="0" u="none" strike="noStrike" dirty="0">
              <a:solidFill>
                <a:srgbClr val="000000"/>
              </a:solidFill>
              <a:effectLst/>
            </a:endParaRPr>
          </a:p>
          <a:p>
            <a:pPr marL="0" indent="0">
              <a:buNone/>
            </a:pPr>
            <a:br>
              <a:rPr lang="en-US" sz="1800" b="0" i="0" u="none" strike="noStrike" dirty="0">
                <a:solidFill>
                  <a:srgbClr val="222222"/>
                </a:solidFill>
                <a:effectLst/>
                <a:latin typeface="Arial" panose="020B0604020202020204" pitchFamily="34" charset="0"/>
              </a:rPr>
            </a:br>
            <a:r>
              <a:rPr lang="en-US" sz="1800" b="0" i="0" u="none" strike="noStrike" dirty="0">
                <a:solidFill>
                  <a:srgbClr val="222222"/>
                </a:solidFill>
                <a:effectLst/>
                <a:latin typeface="Calibri" panose="020F0502020204030204" pitchFamily="34" charset="0"/>
              </a:rPr>
              <a:t>What's more, my career in Sales has also taught me consistency. A "no" from a funder is not a rejection. It's a foot in the door! A "yes" from a funder is not a one-and-done deal; it's the beginning of a long-term partnership involving more-frequent and higher-dollar grant awards over time.</a:t>
            </a:r>
            <a:r>
              <a:rPr lang="en-US" sz="1800" b="0" i="0" u="none" strike="noStrike" dirty="0">
                <a:solidFill>
                  <a:srgbClr val="222222"/>
                </a:solidFill>
                <a:effectLst/>
                <a:latin typeface="Arial" panose="020B0604020202020204" pitchFamily="34" charset="0"/>
              </a:rPr>
              <a:t> </a:t>
            </a:r>
            <a:r>
              <a:rPr lang="en-US" sz="1800" b="0" i="0" u="none" strike="noStrike" dirty="0">
                <a:solidFill>
                  <a:srgbClr val="222222"/>
                </a:solidFill>
                <a:effectLst/>
                <a:latin typeface="Calibri" panose="020F0502020204030204" pitchFamily="34" charset="0"/>
              </a:rPr>
              <a:t>My journey to becoming an NPO Grant Writer is an unconventional one. But it's also a powerful one filled with early success and momentum that I know will continue. I look forward to shaking up this industry as well as knocking it out of the park for your non-profit, getting you the funding you need to thrive.</a:t>
            </a:r>
          </a:p>
          <a:p>
            <a:pPr marL="0" indent="0">
              <a:buNone/>
            </a:pPr>
            <a:r>
              <a:rPr lang="en-US" sz="1800" b="0" i="0" u="none" strike="noStrike" dirty="0">
                <a:solidFill>
                  <a:srgbClr val="222222"/>
                </a:solidFill>
                <a:effectLst/>
                <a:latin typeface="Calibri" panose="020F0502020204030204" pitchFamily="34" charset="0"/>
              </a:rPr>
              <a:t>Please review the following slides. They represent the same “Funding Strategy” </a:t>
            </a:r>
            <a:r>
              <a:rPr lang="en-US" sz="1800" dirty="0">
                <a:solidFill>
                  <a:srgbClr val="222222"/>
                </a:solidFill>
                <a:latin typeface="Calibri" panose="020F0502020204030204" pitchFamily="34" charset="0"/>
              </a:rPr>
              <a:t>/</a:t>
            </a:r>
            <a:r>
              <a:rPr lang="en-US" sz="1800" b="0" i="0" u="none" strike="noStrike" dirty="0">
                <a:solidFill>
                  <a:srgbClr val="222222"/>
                </a:solidFill>
                <a:effectLst/>
                <a:latin typeface="Calibri" panose="020F0502020204030204" pitchFamily="34" charset="0"/>
              </a:rPr>
              <a:t> “Grants Management Hub” I will build for </a:t>
            </a:r>
            <a:r>
              <a:rPr lang="en-US" sz="1800" dirty="0">
                <a:solidFill>
                  <a:srgbClr val="222222"/>
                </a:solidFill>
                <a:latin typeface="Calibri" panose="020F0502020204030204" pitchFamily="34" charset="0"/>
              </a:rPr>
              <a:t>all my clients.</a:t>
            </a:r>
            <a:endParaRPr lang="en-US" sz="1800" b="0" i="0" u="none" strike="noStrike" dirty="0">
              <a:solidFill>
                <a:srgbClr val="222222"/>
              </a:solidFill>
              <a:effectLst/>
              <a:latin typeface="Calibri" panose="020F0502020204030204" pitchFamily="34" charset="0"/>
            </a:endParaRPr>
          </a:p>
          <a:p>
            <a:pPr marL="0" indent="0">
              <a:buNone/>
            </a:pPr>
            <a:br>
              <a:rPr lang="en-US" sz="1200" dirty="0"/>
            </a:b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i="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F1E0A89-BDAF-AAB2-EA37-60B504501C87}"/>
              </a:ext>
            </a:extLst>
          </p:cNvPr>
          <p:cNvSpPr txBox="1"/>
          <p:nvPr/>
        </p:nvSpPr>
        <p:spPr>
          <a:xfrm>
            <a:off x="3007519" y="3237190"/>
            <a:ext cx="61293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F2B4188-34CE-070D-4BA4-94BF2C6DA2C2}"/>
              </a:ext>
            </a:extLst>
          </p:cNvPr>
          <p:cNvSpPr txBox="1"/>
          <p:nvPr/>
        </p:nvSpPr>
        <p:spPr>
          <a:xfrm>
            <a:off x="3007519" y="3237190"/>
            <a:ext cx="61293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5A6E2B4-5D23-6A5A-FC6E-B45F1CA865D2}"/>
              </a:ext>
            </a:extLst>
          </p:cNvPr>
          <p:cNvSpPr txBox="1"/>
          <p:nvPr/>
        </p:nvSpPr>
        <p:spPr>
          <a:xfrm>
            <a:off x="3007519" y="3237190"/>
            <a:ext cx="61293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CEDDEB9-08ED-6797-B575-15E42F8A8786}"/>
              </a:ext>
            </a:extLst>
          </p:cNvPr>
          <p:cNvSpPr txBox="1">
            <a:spLocks/>
          </p:cNvSpPr>
          <p:nvPr/>
        </p:nvSpPr>
        <p:spPr>
          <a:xfrm>
            <a:off x="1964548" y="6324162"/>
            <a:ext cx="8676169" cy="98031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Brendan Bradley’s email address</a:t>
            </a:r>
            <a:r>
              <a:rPr kumimoji="0" lang="en-US"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info@npograntwriting.com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pic>
        <p:nvPicPr>
          <p:cNvPr id="7" name="Graphic 6" descr="Email">
            <a:extLst>
              <a:ext uri="{FF2B5EF4-FFF2-40B4-BE49-F238E27FC236}">
                <a16:creationId xmlns:a16="http://schemas.microsoft.com/office/drawing/2014/main" id="{48478F45-35D0-64EB-EFA3-00ADE67495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31013" y="6247796"/>
            <a:ext cx="476506" cy="490155"/>
          </a:xfrm>
          <a:prstGeom prst="rect">
            <a:avLst/>
          </a:prstGeom>
        </p:spPr>
      </p:pic>
    </p:spTree>
    <p:extLst>
      <p:ext uri="{BB962C8B-B14F-4D97-AF65-F5344CB8AC3E}">
        <p14:creationId xmlns:p14="http://schemas.microsoft.com/office/powerpoint/2010/main" val="1703621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C7D85F-29A7-D2A8-02EA-BD37C3D61091}"/>
              </a:ext>
            </a:extLst>
          </p:cNvPr>
          <p:cNvPicPr>
            <a:picLocks noChangeAspect="1"/>
          </p:cNvPicPr>
          <p:nvPr/>
        </p:nvPicPr>
        <p:blipFill>
          <a:blip r:embed="rId2"/>
          <a:stretch>
            <a:fillRect/>
          </a:stretch>
        </p:blipFill>
        <p:spPr>
          <a:xfrm>
            <a:off x="30975" y="77119"/>
            <a:ext cx="12161025" cy="6780881"/>
          </a:xfrm>
          <a:prstGeom prst="rect">
            <a:avLst/>
          </a:prstGeom>
        </p:spPr>
      </p:pic>
      <p:sp>
        <p:nvSpPr>
          <p:cNvPr id="2" name="Rectangle 1">
            <a:extLst>
              <a:ext uri="{FF2B5EF4-FFF2-40B4-BE49-F238E27FC236}">
                <a16:creationId xmlns:a16="http://schemas.microsoft.com/office/drawing/2014/main" id="{C6D60236-573D-8660-B960-E1D3888927A6}"/>
              </a:ext>
            </a:extLst>
          </p:cNvPr>
          <p:cNvSpPr/>
          <p:nvPr/>
        </p:nvSpPr>
        <p:spPr>
          <a:xfrm>
            <a:off x="1024569" y="4197427"/>
            <a:ext cx="3448279" cy="35253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8FD6345-20B8-45E8-A1EC-C8ADD1E1E59B}"/>
              </a:ext>
            </a:extLst>
          </p:cNvPr>
          <p:cNvSpPr/>
          <p:nvPr/>
        </p:nvSpPr>
        <p:spPr>
          <a:xfrm>
            <a:off x="1024569" y="220337"/>
            <a:ext cx="3316077" cy="35253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08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0000"/>
                <a:lumOff val="40000"/>
              </a:schemeClr>
            </a:gs>
            <a:gs pos="57000">
              <a:schemeClr val="accent2">
                <a:lumMod val="0"/>
                <a:lumOff val="100000"/>
              </a:schemeClr>
            </a:gs>
            <a:gs pos="100000">
              <a:schemeClr val="accent5">
                <a:lumMod val="60000"/>
                <a:lumOff val="40000"/>
              </a:schemeClr>
            </a:gs>
          </a:gsLst>
          <a:path path="circle">
            <a:fillToRect l="50000" t="-80000" r="50000" b="180000"/>
          </a:path>
          <a:tileRect/>
        </a:gradFill>
        <a:effectLst/>
      </p:bgPr>
    </p:bg>
    <p:spTree>
      <p:nvGrpSpPr>
        <p:cNvPr id="1" name="">
          <a:extLst>
            <a:ext uri="{FF2B5EF4-FFF2-40B4-BE49-F238E27FC236}">
              <a16:creationId xmlns:a16="http://schemas.microsoft.com/office/drawing/2014/main" id="{5BA043A1-CF9D-4E21-C74F-601579ED170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9FF7EBE-939B-DEFD-72B0-EDED00CE43B1}"/>
              </a:ext>
            </a:extLst>
          </p:cNvPr>
          <p:cNvSpPr txBox="1"/>
          <p:nvPr/>
        </p:nvSpPr>
        <p:spPr>
          <a:xfrm>
            <a:off x="2924528" y="205866"/>
            <a:ext cx="5952772" cy="1323439"/>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Wawa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rPr>
              <a:t>Status Update</a:t>
            </a:r>
          </a:p>
        </p:txBody>
      </p:sp>
      <p:sp>
        <p:nvSpPr>
          <p:cNvPr id="8" name="TextBox 7">
            <a:extLst>
              <a:ext uri="{FF2B5EF4-FFF2-40B4-BE49-F238E27FC236}">
                <a16:creationId xmlns:a16="http://schemas.microsoft.com/office/drawing/2014/main" id="{F45C9D8C-32E5-2214-3F8F-73F85085BB81}"/>
              </a:ext>
            </a:extLst>
          </p:cNvPr>
          <p:cNvSpPr txBox="1"/>
          <p:nvPr/>
        </p:nvSpPr>
        <p:spPr>
          <a:xfrm>
            <a:off x="1007533" y="1784549"/>
            <a:ext cx="10176933"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00000"/>
                </a:solidFill>
                <a:effectLst/>
                <a:uLnTx/>
                <a:uFillTx/>
                <a:latin typeface="Calibri" panose="020F0502020204030204"/>
                <a:ea typeface="+mn-ea"/>
                <a:cs typeface="+mn-cs"/>
              </a:rPr>
              <a:t>Wawa status update: </a:t>
            </a: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The funds were approved for community participation support in York County. Specifically, around the efforts to open an additional community-integrated group 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ea"/>
                <a:cs typeface="+mn-cs"/>
              </a:rPr>
              <a:t>Can apply again in Jan 2026. Personal Contact: Michael.pinto@wawa.com</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B6F44491-A875-F207-3AC4-58C1CD5A779C}"/>
              </a:ext>
            </a:extLst>
          </p:cNvPr>
          <p:cNvGrpSpPr/>
          <p:nvPr/>
        </p:nvGrpSpPr>
        <p:grpSpPr>
          <a:xfrm>
            <a:off x="242883" y="5754867"/>
            <a:ext cx="1168400" cy="974664"/>
            <a:chOff x="77531" y="5201589"/>
            <a:chExt cx="1342812" cy="854280"/>
          </a:xfrm>
        </p:grpSpPr>
        <p:sp>
          <p:nvSpPr>
            <p:cNvPr id="3" name="Left Arrow 2">
              <a:extLst>
                <a:ext uri="{FF2B5EF4-FFF2-40B4-BE49-F238E27FC236}">
                  <a16:creationId xmlns:a16="http://schemas.microsoft.com/office/drawing/2014/main" id="{89F10DE1-658B-4D3F-1BEB-308755DB7A26}"/>
                </a:ext>
              </a:extLst>
            </p:cNvPr>
            <p:cNvSpPr/>
            <p:nvPr/>
          </p:nvSpPr>
          <p:spPr>
            <a:xfrm>
              <a:off x="77531" y="5201589"/>
              <a:ext cx="1149277" cy="85428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5" name="TextBox 4">
              <a:extLst>
                <a:ext uri="{FF2B5EF4-FFF2-40B4-BE49-F238E27FC236}">
                  <a16:creationId xmlns:a16="http://schemas.microsoft.com/office/drawing/2014/main" id="{AD264A68-3F46-726F-F0CB-1A566EA198BE}"/>
                </a:ext>
              </a:extLst>
            </p:cNvPr>
            <p:cNvSpPr txBox="1"/>
            <p:nvPr/>
          </p:nvSpPr>
          <p:spPr>
            <a:xfrm>
              <a:off x="234468" y="5422384"/>
              <a:ext cx="1185875" cy="426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Univers"/>
                  <a:ea typeface="+mn-ea"/>
                  <a:cs typeface="+mn-cs"/>
                  <a:hlinkClick r:id="rId2" action="ppaction://hlinksldjump">
                    <a:extLst>
                      <a:ext uri="{A12FA001-AC4F-418D-AE19-62706E023703}">
                        <ahyp:hlinkClr xmlns:ahyp="http://schemas.microsoft.com/office/drawing/2018/hyperlinkcolor" val="tx"/>
                      </a:ext>
                    </a:extLst>
                  </a:hlinkClick>
                </a:rPr>
                <a:t>Back to  Grants Slide</a:t>
              </a:r>
              <a:endParaRPr kumimoji="0" lang="en-US" sz="1000" b="0" i="0" u="none" strike="noStrike" kern="1200" cap="none" spc="0" normalizeH="0" baseline="0" noProof="0" dirty="0">
                <a:ln>
                  <a:noFill/>
                </a:ln>
                <a:solidFill>
                  <a:schemeClr val="bg1"/>
                </a:solidFill>
                <a:effectLst/>
                <a:uLnTx/>
                <a:uFillTx/>
                <a:latin typeface="Univers"/>
                <a:ea typeface="+mn-ea"/>
                <a:cs typeface="+mn-cs"/>
              </a:endParaRPr>
            </a:p>
          </p:txBody>
        </p:sp>
      </p:grpSp>
      <p:sp>
        <p:nvSpPr>
          <p:cNvPr id="6" name="Rectangle 5">
            <a:extLst>
              <a:ext uri="{FF2B5EF4-FFF2-40B4-BE49-F238E27FC236}">
                <a16:creationId xmlns:a16="http://schemas.microsoft.com/office/drawing/2014/main" id="{226EF0C8-BE0A-C365-6F5B-837428A3DFE7}"/>
              </a:ext>
            </a:extLst>
          </p:cNvPr>
          <p:cNvSpPr/>
          <p:nvPr/>
        </p:nvSpPr>
        <p:spPr>
          <a:xfrm>
            <a:off x="969484" y="5155894"/>
            <a:ext cx="5126516" cy="5989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767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19BE78-6666-6F16-D3D7-A4C08677AC15}"/>
              </a:ext>
            </a:extLst>
          </p:cNvPr>
          <p:cNvSpPr>
            <a:spLocks noGrp="1"/>
          </p:cNvSpPr>
          <p:nvPr>
            <p:ph type="title"/>
          </p:nvPr>
        </p:nvSpPr>
        <p:spPr>
          <a:xfrm>
            <a:off x="1113810" y="3023754"/>
            <a:ext cx="4900144" cy="2736965"/>
          </a:xfrm>
        </p:spPr>
        <p:txBody>
          <a:bodyPr vert="horz" lIns="91440" tIns="45720" rIns="91440" bIns="45720" rtlCol="0" anchor="t">
            <a:normAutofit/>
          </a:bodyPr>
          <a:lstStyle/>
          <a:p>
            <a:r>
              <a:rPr lang="en-US" sz="5000" b="1" i="0" u="none" strike="noStrike" dirty="0">
                <a:effectLst/>
              </a:rPr>
              <a:t>WSFS Foundation Grant</a:t>
            </a:r>
            <a:br>
              <a:rPr lang="en-US" sz="5000" b="1" i="0" u="none" strike="noStrike" dirty="0">
                <a:effectLst/>
              </a:rPr>
            </a:br>
            <a:endParaRPr lang="en-US" sz="5000" dirty="0"/>
          </a:p>
        </p:txBody>
      </p:sp>
      <p:grpSp>
        <p:nvGrpSpPr>
          <p:cNvPr id="14" name="Group 1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48031"/>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9" name="Rectangle 1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257770"/>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Content Placeholder 4" descr="A green and black logo&#10;&#10;Description automatically generated">
            <a:extLst>
              <a:ext uri="{FF2B5EF4-FFF2-40B4-BE49-F238E27FC236}">
                <a16:creationId xmlns:a16="http://schemas.microsoft.com/office/drawing/2014/main" id="{4D2786E3-8E73-0F20-2195-B611455394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14162" y="771658"/>
            <a:ext cx="4324849" cy="1952187"/>
          </a:xfrm>
          <a:prstGeom prst="rect">
            <a:avLst/>
          </a:prstGeom>
        </p:spPr>
      </p:pic>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0" y="3462252"/>
            <a:ext cx="4837176"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descr="A close up of a logo&#10;&#10;Description automatically generated">
            <a:extLst>
              <a:ext uri="{FF2B5EF4-FFF2-40B4-BE49-F238E27FC236}">
                <a16:creationId xmlns:a16="http://schemas.microsoft.com/office/drawing/2014/main" id="{2254627A-9B0C-28AB-9138-818D023EB1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4162" y="4081857"/>
            <a:ext cx="4324849" cy="1740752"/>
          </a:xfrm>
          <a:prstGeom prst="rect">
            <a:avLst/>
          </a:prstGeom>
        </p:spPr>
      </p:pic>
      <p:sp>
        <p:nvSpPr>
          <p:cNvPr id="3" name="TextBox 2">
            <a:extLst>
              <a:ext uri="{FF2B5EF4-FFF2-40B4-BE49-F238E27FC236}">
                <a16:creationId xmlns:a16="http://schemas.microsoft.com/office/drawing/2014/main" id="{7F0E0DA2-A41D-0919-1083-47A739FE852E}"/>
              </a:ext>
            </a:extLst>
          </p:cNvPr>
          <p:cNvSpPr txBox="1"/>
          <p:nvPr/>
        </p:nvSpPr>
        <p:spPr>
          <a:xfrm>
            <a:off x="6972482" y="5912332"/>
            <a:ext cx="3610707"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br>
            <a:endParaRPr kumimoji="0" lang="en-US" sz="18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WSFS Bank, Member FDIC, (2024). Retrieved from https://www.wsfsbank.com/about/community/the-</a:t>
            </a:r>
            <a:r>
              <a:rPr kumimoji="0" lang="en-US" sz="800" b="0" i="0" u="none" strike="noStrike" kern="1200" cap="none" spc="0" normalizeH="0" baseline="0" noProof="0" dirty="0" err="1">
                <a:ln>
                  <a:noFill/>
                </a:ln>
                <a:solidFill>
                  <a:prstClr val="black"/>
                </a:solidFill>
                <a:effectLst/>
                <a:uLnTx/>
                <a:uFillTx/>
                <a:latin typeface="Helvetica Neue" panose="02000503000000020004" pitchFamily="2" charset="0"/>
                <a:ea typeface="+mn-ea"/>
                <a:cs typeface="+mn-cs"/>
              </a:rPr>
              <a:t>wsfs</a:t>
            </a:r>
            <a:r>
              <a:rPr kumimoji="0" lang="en-US" sz="8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-cares-foundation/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4039964-F3C5-164B-F80E-7FF4A6A8543E}"/>
              </a:ext>
            </a:extLst>
          </p:cNvPr>
          <p:cNvSpPr txBox="1"/>
          <p:nvPr/>
        </p:nvSpPr>
        <p:spPr>
          <a:xfrm>
            <a:off x="9227356" y="370118"/>
            <a:ext cx="2326136" cy="707886"/>
          </a:xfrm>
          <a:prstGeom prst="rect">
            <a:avLst/>
          </a:prstGeom>
          <a:gradFill flip="none" rotWithShape="1">
            <a:gsLst>
              <a:gs pos="100000">
                <a:srgbClr val="92D050"/>
              </a:gs>
              <a:gs pos="50000">
                <a:srgbClr val="92D050">
                  <a:tint val="44500"/>
                  <a:satMod val="160000"/>
                </a:srgbClr>
              </a:gs>
              <a:gs pos="100000">
                <a:srgbClr val="92D050">
                  <a:tint val="23500"/>
                  <a:satMod val="160000"/>
                </a:srgbClr>
              </a:gs>
            </a:gsLst>
            <a:lin ang="2700000" scaled="1"/>
            <a:tileRect/>
          </a:gra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B050"/>
                </a:solidFill>
                <a:effectLst/>
                <a:uLnTx/>
                <a:uFillTx/>
                <a:latin typeface="Calibri" panose="020F0502020204030204"/>
                <a:ea typeface="+mn-ea"/>
                <a:cs typeface="+mn-cs"/>
              </a:rPr>
              <a:t> </a:t>
            </a:r>
            <a:r>
              <a:rPr kumimoji="0" lang="en-US" sz="2800" b="1" i="0" u="none" strike="noStrike" kern="1200" cap="none" spc="0" normalizeH="0" baseline="0" noProof="0" dirty="0">
                <a:ln>
                  <a:noFill/>
                </a:ln>
                <a:solidFill>
                  <a:srgbClr val="00B050"/>
                </a:solidFill>
                <a:effectLst/>
                <a:uLnTx/>
                <a:uFillTx/>
                <a:latin typeface="Calibri" panose="020F0502020204030204"/>
                <a:ea typeface="+mn-ea"/>
                <a:cs typeface="+mn-cs"/>
              </a:rPr>
              <a:t>✓</a:t>
            </a:r>
            <a:r>
              <a:rPr kumimoji="0" lang="en-US" sz="2800" b="1" i="0" u="none" strike="noStrike" kern="1200" cap="none" spc="0" normalizeH="0" baseline="0" noProof="0" dirty="0">
                <a:ln>
                  <a:noFill/>
                </a:ln>
                <a:solidFill>
                  <a:srgbClr val="002060"/>
                </a:solidFill>
                <a:effectLst/>
                <a:uLnTx/>
                <a:uFillTx/>
                <a:latin typeface="Calibri" panose="020F0502020204030204"/>
                <a:ea typeface="+mn-ea"/>
                <a:cs typeface="+mn-cs"/>
              </a:rPr>
              <a:t>APPROVED</a:t>
            </a:r>
            <a:endParaRPr kumimoji="0" lang="en-US" sz="2800" b="0"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577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E4F45E7-83E6-36A3-DF26-177221E42CAF}"/>
              </a:ext>
            </a:extLst>
          </p:cNvPr>
          <p:cNvSpPr>
            <a:spLocks noGrp="1"/>
          </p:cNvSpPr>
          <p:nvPr>
            <p:ph type="title"/>
          </p:nvPr>
        </p:nvSpPr>
        <p:spPr>
          <a:xfrm>
            <a:off x="6151294" y="818400"/>
            <a:ext cx="5397237" cy="1325563"/>
          </a:xfrm>
        </p:spPr>
        <p:txBody>
          <a:bodyPr>
            <a:normAutofit/>
          </a:bodyPr>
          <a:lstStyle/>
          <a:p>
            <a:r>
              <a:rPr lang="en-US" b="1" dirty="0"/>
              <a:t>About the WSFS Grant</a:t>
            </a:r>
          </a:p>
        </p:txBody>
      </p:sp>
      <p:pic>
        <p:nvPicPr>
          <p:cNvPr id="4" name="Picture 3" descr="A close up of a logo&#10;&#10;Description automatically generated">
            <a:extLst>
              <a:ext uri="{FF2B5EF4-FFF2-40B4-BE49-F238E27FC236}">
                <a16:creationId xmlns:a16="http://schemas.microsoft.com/office/drawing/2014/main" id="{A1147094-14D3-45E5-9D5F-90F00FDE9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141" y="813883"/>
            <a:ext cx="4059875" cy="1634099"/>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27" name="Freeform: Shape 26">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group of people standing next to a white beam&#10;&#10;Description automatically generated">
            <a:extLst>
              <a:ext uri="{FF2B5EF4-FFF2-40B4-BE49-F238E27FC236}">
                <a16:creationId xmlns:a16="http://schemas.microsoft.com/office/drawing/2014/main" id="{417841FC-D891-F51D-459C-FB408BE73014}"/>
              </a:ext>
            </a:extLst>
          </p:cNvPr>
          <p:cNvPicPr>
            <a:picLocks noChangeAspect="1"/>
          </p:cNvPicPr>
          <p:nvPr/>
        </p:nvPicPr>
        <p:blipFill rotWithShape="1">
          <a:blip r:embed="rId4">
            <a:extLst>
              <a:ext uri="{28A0092B-C50C-407E-A947-70E740481C1C}">
                <a14:useLocalDpi xmlns:a14="http://schemas.microsoft.com/office/drawing/2010/main" val="0"/>
              </a:ext>
            </a:extLst>
          </a:blip>
          <a:srcRect l="9185" r="5195" b="3"/>
          <a:stretch/>
        </p:blipFill>
        <p:spPr>
          <a:xfrm>
            <a:off x="1570582" y="2566061"/>
            <a:ext cx="3045837" cy="2920339"/>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3" name="Content Placeholder 2">
            <a:extLst>
              <a:ext uri="{FF2B5EF4-FFF2-40B4-BE49-F238E27FC236}">
                <a16:creationId xmlns:a16="http://schemas.microsoft.com/office/drawing/2014/main" id="{286ED6A9-C7B5-32A7-3110-BE27C2F64074}"/>
              </a:ext>
            </a:extLst>
          </p:cNvPr>
          <p:cNvSpPr>
            <a:spLocks noGrp="1"/>
          </p:cNvSpPr>
          <p:nvPr>
            <p:ph idx="1"/>
          </p:nvPr>
        </p:nvSpPr>
        <p:spPr>
          <a:xfrm>
            <a:off x="6151294" y="1946684"/>
            <a:ext cx="5397237" cy="4351338"/>
          </a:xfrm>
        </p:spPr>
        <p:txBody>
          <a:bodyPr>
            <a:normAutofit/>
          </a:bodyPr>
          <a:lstStyle/>
          <a:p>
            <a:r>
              <a:rPr lang="en-US" sz="2200" b="0" i="0" u="none" strike="noStrike">
                <a:effectLst/>
                <a:latin typeface="Lato" panose="020F0502020204030203" pitchFamily="34" charset="0"/>
              </a:rPr>
              <a:t>We envision a world in which all of our community members are given an equal opportunity to succeed. Our communities will be enriched by our philanthropic efforts, personal commitment to service, and intentional desire to assist those in need that lead to a better life. </a:t>
            </a:r>
          </a:p>
          <a:p>
            <a:r>
              <a:rPr lang="en-US" sz="2200" b="0" i="0" u="none" strike="noStrike">
                <a:effectLst/>
                <a:latin typeface="Lato" panose="020F0502020204030203" pitchFamily="34" charset="0"/>
              </a:rPr>
              <a:t>Grants are awarded for initiatives that are innovative, creative, sustainable and replicable.</a:t>
            </a:r>
          </a:p>
          <a:p>
            <a:pPr marL="0" indent="0">
              <a:buNone/>
            </a:pPr>
            <a:br>
              <a:rPr lang="en-US" sz="2200"/>
            </a:br>
            <a:endParaRPr lang="en-US" sz="2200"/>
          </a:p>
        </p:txBody>
      </p:sp>
      <p:sp>
        <p:nvSpPr>
          <p:cNvPr id="29" name="Arc 28">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016C13A-D732-6688-FFDD-878D1B9FA799}"/>
              </a:ext>
            </a:extLst>
          </p:cNvPr>
          <p:cNvSpPr txBox="1"/>
          <p:nvPr/>
        </p:nvSpPr>
        <p:spPr>
          <a:xfrm>
            <a:off x="1570582" y="5005360"/>
            <a:ext cx="3410936" cy="12926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rPr>
            </a:br>
            <a:endParaRPr kumimoji="0" lang="en-US" sz="18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rPr>
              <a:t>WSFS Bank, Member FDIC, (2024). Retrieved from https://www.wsfsbank.com/about/community/the-wsfs-cares-foundation/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117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33" name="Rectangle 32">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6" name="Rectangle 3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7B498E-94DD-AE15-8F78-ECB4EEEC0AD4}"/>
              </a:ext>
            </a:extLst>
          </p:cNvPr>
          <p:cNvSpPr>
            <a:spLocks noGrp="1"/>
          </p:cNvSpPr>
          <p:nvPr>
            <p:ph type="title"/>
          </p:nvPr>
        </p:nvSpPr>
        <p:spPr>
          <a:xfrm>
            <a:off x="5867475" y="847827"/>
            <a:ext cx="5408813" cy="1169585"/>
          </a:xfrm>
        </p:spPr>
        <p:txBody>
          <a:bodyPr anchor="b">
            <a:normAutofit/>
          </a:bodyPr>
          <a:lstStyle/>
          <a:p>
            <a:pPr algn="ctr"/>
            <a:r>
              <a:rPr lang="en-US" sz="4000" b="1"/>
              <a:t>WSFS Foundation</a:t>
            </a:r>
          </a:p>
        </p:txBody>
      </p:sp>
      <p:pic>
        <p:nvPicPr>
          <p:cNvPr id="5" name="Content Placeholder 4" descr="A green and black logo&#10;&#10;Description automatically generated">
            <a:extLst>
              <a:ext uri="{FF2B5EF4-FFF2-40B4-BE49-F238E27FC236}">
                <a16:creationId xmlns:a16="http://schemas.microsoft.com/office/drawing/2014/main" id="{03405F26-1EFD-F723-FAD6-5F1331CD0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1" y="1074272"/>
            <a:ext cx="4389120" cy="1981198"/>
          </a:xfrm>
          <a:prstGeom prst="rect">
            <a:avLst/>
          </a:prstGeom>
        </p:spPr>
      </p:pic>
      <p:sp>
        <p:nvSpPr>
          <p:cNvPr id="38" name="Rectangle 3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close up of a logo&#10;&#10;Description automatically generated">
            <a:extLst>
              <a:ext uri="{FF2B5EF4-FFF2-40B4-BE49-F238E27FC236}">
                <a16:creationId xmlns:a16="http://schemas.microsoft.com/office/drawing/2014/main" id="{001E1939-EEB6-0B88-FD21-7CBC0A7905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1" y="3982350"/>
            <a:ext cx="4389120" cy="1766621"/>
          </a:xfrm>
          <a:prstGeom prst="rect">
            <a:avLst/>
          </a:prstGeom>
        </p:spPr>
      </p:pic>
      <p:sp>
        <p:nvSpPr>
          <p:cNvPr id="3" name="Content Placeholder 2">
            <a:extLst>
              <a:ext uri="{FF2B5EF4-FFF2-40B4-BE49-F238E27FC236}">
                <a16:creationId xmlns:a16="http://schemas.microsoft.com/office/drawing/2014/main" id="{EFAF63BB-83A4-7761-7A76-6556CC9DBC34}"/>
              </a:ext>
            </a:extLst>
          </p:cNvPr>
          <p:cNvSpPr>
            <a:spLocks noGrp="1"/>
          </p:cNvSpPr>
          <p:nvPr>
            <p:ph idx="1"/>
          </p:nvPr>
        </p:nvSpPr>
        <p:spPr>
          <a:xfrm>
            <a:off x="5868786" y="2508105"/>
            <a:ext cx="5408813" cy="3632493"/>
          </a:xfrm>
        </p:spPr>
        <p:txBody>
          <a:bodyPr anchor="ctr">
            <a:normAutofit/>
          </a:bodyPr>
          <a:lstStyle/>
          <a:p>
            <a:r>
              <a:rPr lang="en-US" sz="2000" b="1" i="0" u="none" strike="noStrike">
                <a:solidFill>
                  <a:schemeClr val="accent6">
                    <a:lumMod val="50000"/>
                  </a:schemeClr>
                </a:solidFill>
                <a:effectLst/>
                <a:latin typeface="Lato" panose="020F0502020204030203" pitchFamily="34" charset="0"/>
              </a:rPr>
              <a:t>Applicant type: </a:t>
            </a:r>
            <a:r>
              <a:rPr lang="en-US" sz="2000" b="0" i="0" u="none" strike="noStrike">
                <a:effectLst/>
                <a:latin typeface="Lato" panose="020F0502020204030203" pitchFamily="34" charset="0"/>
              </a:rPr>
              <a:t>Nonprofit</a:t>
            </a:r>
          </a:p>
          <a:p>
            <a:r>
              <a:rPr lang="en-US" sz="2000" b="1" i="0" u="none" strike="noStrike">
                <a:solidFill>
                  <a:schemeClr val="accent6">
                    <a:lumMod val="50000"/>
                  </a:schemeClr>
                </a:solidFill>
                <a:effectLst/>
                <a:latin typeface="Lato" panose="020F0502020204030203" pitchFamily="34" charset="0"/>
              </a:rPr>
              <a:t>Funding uses: </a:t>
            </a:r>
            <a:r>
              <a:rPr lang="en-US" sz="2000" b="0" i="0" u="none" strike="noStrike">
                <a:effectLst/>
                <a:latin typeface="Lato" panose="020F0502020204030203" pitchFamily="34" charset="0"/>
              </a:rPr>
              <a:t>Education/Outreach, Project/ Program</a:t>
            </a:r>
          </a:p>
          <a:p>
            <a:r>
              <a:rPr lang="en-US" sz="2000" b="1" i="0" u="none" strike="noStrike">
                <a:solidFill>
                  <a:schemeClr val="accent6">
                    <a:lumMod val="50000"/>
                  </a:schemeClr>
                </a:solidFill>
                <a:effectLst/>
                <a:latin typeface="Lato" panose="020F0502020204030203" pitchFamily="34" charset="0"/>
              </a:rPr>
              <a:t>Location of project: </a:t>
            </a:r>
            <a:r>
              <a:rPr lang="en-US" sz="2000" b="0" i="1" u="none" strike="noStrike">
                <a:effectLst/>
                <a:latin typeface="Lato" panose="020F0502020204030203" pitchFamily="34" charset="0"/>
              </a:rPr>
              <a:t>Matches:</a:t>
            </a:r>
            <a:r>
              <a:rPr lang="en-US" sz="2000" b="0" i="0" u="none" strike="noStrike">
                <a:effectLst/>
                <a:latin typeface="Lato" panose="020F0502020204030203" pitchFamily="34" charset="0"/>
              </a:rPr>
              <a:t> Bucks County </a:t>
            </a:r>
            <a:r>
              <a:rPr lang="en-US" sz="2000" b="0" i="1" u="none" strike="noStrike">
                <a:effectLst/>
                <a:latin typeface="Lato" panose="020F0502020204030203" pitchFamily="34" charset="0"/>
              </a:rPr>
              <a:t>Other eligible locations:</a:t>
            </a:r>
            <a:r>
              <a:rPr lang="en-US" sz="2000" b="0" i="0" u="none" strike="noStrike">
                <a:effectLst/>
                <a:latin typeface="Lato" panose="020F0502020204030203" pitchFamily="34" charset="0"/>
              </a:rPr>
              <a:t> Delaware, Counties in Pennsylvania: Adams County, Berks County, Chester County, Cumberland County </a:t>
            </a:r>
          </a:p>
          <a:p>
            <a:r>
              <a:rPr lang="en-US" sz="2000" b="1" i="0" u="none" strike="noStrike">
                <a:solidFill>
                  <a:schemeClr val="accent6">
                    <a:lumMod val="50000"/>
                  </a:schemeClr>
                </a:solidFill>
                <a:effectLst/>
                <a:latin typeface="Lato" panose="020F0502020204030203" pitchFamily="34" charset="0"/>
              </a:rPr>
              <a:t>Location of residency: </a:t>
            </a:r>
            <a:r>
              <a:rPr lang="en-US" sz="2000" b="0" i="0" u="none" strike="noStrike">
                <a:effectLst/>
                <a:latin typeface="Lato" panose="020F0502020204030203" pitchFamily="34" charset="0"/>
              </a:rPr>
              <a:t>United States</a:t>
            </a:r>
          </a:p>
          <a:p>
            <a:endParaRPr lang="en-US" sz="2000"/>
          </a:p>
        </p:txBody>
      </p:sp>
      <p:sp>
        <p:nvSpPr>
          <p:cNvPr id="6" name="TextBox 5">
            <a:extLst>
              <a:ext uri="{FF2B5EF4-FFF2-40B4-BE49-F238E27FC236}">
                <a16:creationId xmlns:a16="http://schemas.microsoft.com/office/drawing/2014/main" id="{6BF6B654-346D-4ACA-262D-4A9A08B51EBC}"/>
              </a:ext>
            </a:extLst>
          </p:cNvPr>
          <p:cNvSpPr txBox="1"/>
          <p:nvPr/>
        </p:nvSpPr>
        <p:spPr>
          <a:xfrm>
            <a:off x="688913" y="5883063"/>
            <a:ext cx="3610707"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rPr>
            </a:br>
            <a:endParaRPr kumimoji="0" lang="en-US" sz="18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rPr>
              <a:t>WSFS Bank, Member FDIC, (2024). Retrieved from https://www.wsfsbank.com/about/community/the-wsfs-cares-foundation/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2817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CBD15B8-0BC9-4CCF-A526-A1E45F6F7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0CDC99-EEF3-F88E-272D-F0D65C39D1E0}"/>
              </a:ext>
            </a:extLst>
          </p:cNvPr>
          <p:cNvSpPr>
            <a:spLocks noGrp="1"/>
          </p:cNvSpPr>
          <p:nvPr>
            <p:ph type="title"/>
          </p:nvPr>
        </p:nvSpPr>
        <p:spPr>
          <a:xfrm>
            <a:off x="5461349" y="349664"/>
            <a:ext cx="6149006" cy="1638377"/>
          </a:xfrm>
        </p:spPr>
        <p:txBody>
          <a:bodyPr anchor="b">
            <a:normAutofit/>
          </a:bodyPr>
          <a:lstStyle/>
          <a:p>
            <a:r>
              <a:rPr lang="en-US" sz="4800" b="1"/>
              <a:t>Eligibility</a:t>
            </a:r>
          </a:p>
        </p:txBody>
      </p:sp>
      <p:sp>
        <p:nvSpPr>
          <p:cNvPr id="19" name="Rectangle 18">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424614"/>
            <a:ext cx="4647368" cy="277908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4" descr="A green and black logo&#10;&#10;Description automatically generated">
            <a:extLst>
              <a:ext uri="{FF2B5EF4-FFF2-40B4-BE49-F238E27FC236}">
                <a16:creationId xmlns:a16="http://schemas.microsoft.com/office/drawing/2014/main" id="{DED06706-4F6D-B8B0-8040-E3DAC7715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534" y="858223"/>
            <a:ext cx="4235516" cy="1911863"/>
          </a:xfrm>
          <a:prstGeom prst="rect">
            <a:avLst/>
          </a:prstGeom>
        </p:spPr>
      </p:pic>
      <p:sp>
        <p:nvSpPr>
          <p:cNvPr id="21" name="Rectangle 20">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D6F001B-9B1B-4EC4-9A93-3773EBC95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608" y="3428999"/>
            <a:ext cx="4647368" cy="277908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logo&#10;&#10;Description automatically generated">
            <a:extLst>
              <a:ext uri="{FF2B5EF4-FFF2-40B4-BE49-F238E27FC236}">
                <a16:creationId xmlns:a16="http://schemas.microsoft.com/office/drawing/2014/main" id="{FFADF777-A619-EDD3-7F42-4AAFBF9F94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534" y="3966142"/>
            <a:ext cx="4235516" cy="1704795"/>
          </a:xfrm>
          <a:prstGeom prst="rect">
            <a:avLst/>
          </a:prstGeom>
        </p:spPr>
      </p:pic>
      <p:sp>
        <p:nvSpPr>
          <p:cNvPr id="3" name="Content Placeholder 2">
            <a:extLst>
              <a:ext uri="{FF2B5EF4-FFF2-40B4-BE49-F238E27FC236}">
                <a16:creationId xmlns:a16="http://schemas.microsoft.com/office/drawing/2014/main" id="{F53F25D3-3A42-8E02-B474-96880E24E222}"/>
              </a:ext>
            </a:extLst>
          </p:cNvPr>
          <p:cNvSpPr>
            <a:spLocks noGrp="1"/>
          </p:cNvSpPr>
          <p:nvPr>
            <p:ph idx="1"/>
          </p:nvPr>
        </p:nvSpPr>
        <p:spPr>
          <a:xfrm>
            <a:off x="5283608" y="2337705"/>
            <a:ext cx="6807920" cy="3751262"/>
          </a:xfrm>
        </p:spPr>
        <p:txBody>
          <a:bodyPr anchor="ctr">
            <a:normAutofit/>
          </a:bodyPr>
          <a:lstStyle/>
          <a:p>
            <a:r>
              <a:rPr lang="en-US" sz="1800" b="0" i="0" u="none" strike="noStrike">
                <a:effectLst/>
                <a:latin typeface="Lato" panose="020F0502020204030203" pitchFamily="34" charset="0"/>
              </a:rPr>
              <a:t>The WSFS CARES Foundation supports qualified nonprofit organizations that are invested in improving communities, fostering a spirit of inclusion and diversity, and whose focus aligns with our transformational vision. </a:t>
            </a:r>
          </a:p>
          <a:p>
            <a:r>
              <a:rPr lang="en-US" sz="1800" b="1" u="sng">
                <a:solidFill>
                  <a:schemeClr val="accent6">
                    <a:lumMod val="50000"/>
                  </a:schemeClr>
                </a:solidFill>
                <a:effectLst/>
              </a:rPr>
              <a:t>Services for Those in Need</a:t>
            </a:r>
            <a:endParaRPr lang="en-US" sz="1800" b="1">
              <a:solidFill>
                <a:schemeClr val="accent6">
                  <a:lumMod val="50000"/>
                </a:schemeClr>
              </a:solidFill>
              <a:effectLst/>
            </a:endParaRPr>
          </a:p>
          <a:p>
            <a:r>
              <a:rPr lang="en-US" sz="1800">
                <a:effectLst/>
              </a:rPr>
              <a:t>WSFS contributes to organizations that protect the health of those who live within our communities and are least able to afford the health care services they need. We support food banks, educational and counseling programs to help promote healthy lifestyles, and offer services to people with disabilities and special needs.</a:t>
            </a:r>
          </a:p>
          <a:p>
            <a:pPr marL="0" indent="0">
              <a:buNone/>
            </a:pPr>
            <a:br>
              <a:rPr lang="en-US" sz="1300"/>
            </a:br>
            <a:endParaRPr lang="en-US" sz="1300" b="0" i="0" u="none" strike="noStrike">
              <a:effectLst/>
              <a:latin typeface="Lato" panose="020F0502020204030203" pitchFamily="34" charset="0"/>
            </a:endParaRPr>
          </a:p>
          <a:p>
            <a:endParaRPr lang="en-US" sz="1300"/>
          </a:p>
        </p:txBody>
      </p:sp>
      <p:pic>
        <p:nvPicPr>
          <p:cNvPr id="7" name="Graphic 6" descr="Business Growth">
            <a:extLst>
              <a:ext uri="{FF2B5EF4-FFF2-40B4-BE49-F238E27FC236}">
                <a16:creationId xmlns:a16="http://schemas.microsoft.com/office/drawing/2014/main" id="{46AE66E7-A070-3B0A-52D3-EA6FE27F0E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07963" y="1168852"/>
            <a:ext cx="752626" cy="749300"/>
          </a:xfrm>
          <a:prstGeom prst="rect">
            <a:avLst/>
          </a:prstGeom>
        </p:spPr>
      </p:pic>
      <p:sp>
        <p:nvSpPr>
          <p:cNvPr id="6" name="TextBox 5">
            <a:extLst>
              <a:ext uri="{FF2B5EF4-FFF2-40B4-BE49-F238E27FC236}">
                <a16:creationId xmlns:a16="http://schemas.microsoft.com/office/drawing/2014/main" id="{BF045AAA-41C0-7CB6-4A4F-4B7E015AE557}"/>
              </a:ext>
            </a:extLst>
          </p:cNvPr>
          <p:cNvSpPr txBox="1"/>
          <p:nvPr/>
        </p:nvSpPr>
        <p:spPr>
          <a:xfrm>
            <a:off x="442728" y="5945955"/>
            <a:ext cx="3610707"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rPr>
            </a:br>
            <a:endParaRPr kumimoji="0" lang="en-US" sz="18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rPr>
              <a:t>WSFS Bank, Member FDIC, (2024). Retrieved from https://www.wsfsbank.com/about/community/the-wsfs-cares-foundation/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5270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8" name="Group 27">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9" name="Straight Connector 28">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2" name="Rectangle 31">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A2F9D1-C5DD-9661-A37D-3766478D6103}"/>
              </a:ext>
            </a:extLst>
          </p:cNvPr>
          <p:cNvSpPr>
            <a:spLocks noGrp="1"/>
          </p:cNvSpPr>
          <p:nvPr>
            <p:ph type="title"/>
          </p:nvPr>
        </p:nvSpPr>
        <p:spPr>
          <a:xfrm>
            <a:off x="845079" y="4467608"/>
            <a:ext cx="10071536" cy="929750"/>
          </a:xfrm>
        </p:spPr>
        <p:txBody>
          <a:bodyPr vert="horz" lIns="91440" tIns="45720" rIns="91440" bIns="45720" rtlCol="0" anchor="b">
            <a:normAutofit/>
          </a:bodyPr>
          <a:lstStyle/>
          <a:p>
            <a:pPr algn="ctr"/>
            <a:r>
              <a:rPr lang="en-US" sz="5200" b="1"/>
              <a:t>Grant Sizes</a:t>
            </a:r>
          </a:p>
        </p:txBody>
      </p:sp>
      <p:pic>
        <p:nvPicPr>
          <p:cNvPr id="3" name="Content Placeholder 4" descr="A green and black logo&#10;&#10;Description automatically generated">
            <a:extLst>
              <a:ext uri="{FF2B5EF4-FFF2-40B4-BE49-F238E27FC236}">
                <a16:creationId xmlns:a16="http://schemas.microsoft.com/office/drawing/2014/main" id="{398DDE5A-C7CF-7080-3E8F-B2438D818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689" y="1211871"/>
            <a:ext cx="4122518" cy="1860858"/>
          </a:xfrm>
          <a:prstGeom prst="rect">
            <a:avLst/>
          </a:prstGeom>
        </p:spPr>
      </p:pic>
      <p:pic>
        <p:nvPicPr>
          <p:cNvPr id="5" name="Content Placeholder 4" descr="A graph of a number of blue bars&#10;&#10;Description automatically generated with medium confidence">
            <a:extLst>
              <a:ext uri="{FF2B5EF4-FFF2-40B4-BE49-F238E27FC236}">
                <a16:creationId xmlns:a16="http://schemas.microsoft.com/office/drawing/2014/main" id="{0865AE65-6D06-093E-DDE9-1A4A6653718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876800" y="579528"/>
            <a:ext cx="6636279" cy="4019372"/>
          </a:xfrm>
          <a:prstGeom prst="rect">
            <a:avLst/>
          </a:prstGeom>
        </p:spPr>
      </p:pic>
      <p:sp>
        <p:nvSpPr>
          <p:cNvPr id="4" name="TextBox 3">
            <a:extLst>
              <a:ext uri="{FF2B5EF4-FFF2-40B4-BE49-F238E27FC236}">
                <a16:creationId xmlns:a16="http://schemas.microsoft.com/office/drawing/2014/main" id="{7CFD1BDB-C92A-AAAE-D853-18F04F011F9E}"/>
              </a:ext>
            </a:extLst>
          </p:cNvPr>
          <p:cNvSpPr txBox="1"/>
          <p:nvPr/>
        </p:nvSpPr>
        <p:spPr>
          <a:xfrm>
            <a:off x="1305594" y="2302407"/>
            <a:ext cx="3610707"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rPr>
            </a:br>
            <a:endParaRPr kumimoji="0" lang="en-US" sz="18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rPr>
              <a:t>WSFS Bank, Member FDIC, (2024). Retrieved from https://www.wsfsbank.com/about/community/the-wsfs-cares-foundation/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213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55000">
              <a:schemeClr val="accent6">
                <a:lumMod val="5000"/>
                <a:lumOff val="95000"/>
              </a:schemeClr>
            </a:gs>
            <a:gs pos="99000">
              <a:schemeClr val="accent6">
                <a:lumMod val="45000"/>
                <a:lumOff val="55000"/>
              </a:schemeClr>
            </a:gs>
            <a:gs pos="97000">
              <a:schemeClr val="accent6">
                <a:lumMod val="45000"/>
                <a:lumOff val="55000"/>
              </a:schemeClr>
            </a:gs>
            <a:gs pos="100000">
              <a:schemeClr val="accent6">
                <a:lumMod val="30000"/>
                <a:lumOff val="70000"/>
              </a:schemeClr>
            </a:gs>
          </a:gsLst>
          <a:lin ang="5400000" scaled="1"/>
          <a:tileRect/>
        </a:gradFill>
        <a:effectLst/>
      </p:bgPr>
    </p:bg>
    <p:spTree>
      <p:nvGrpSpPr>
        <p:cNvPr id="1" name="">
          <a:extLst>
            <a:ext uri="{FF2B5EF4-FFF2-40B4-BE49-F238E27FC236}">
              <a16:creationId xmlns:a16="http://schemas.microsoft.com/office/drawing/2014/main" id="{0648E2F5-F90C-3AAA-4BFB-08EC0581A50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F5FF451-2F80-9658-C0FC-9E2725C41888}"/>
              </a:ext>
            </a:extLst>
          </p:cNvPr>
          <p:cNvSpPr txBox="1"/>
          <p:nvPr/>
        </p:nvSpPr>
        <p:spPr>
          <a:xfrm>
            <a:off x="3029126" y="1364578"/>
            <a:ext cx="5952772" cy="707886"/>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rPr>
              <a:t>Applications &amp; Deadlines </a:t>
            </a:r>
          </a:p>
        </p:txBody>
      </p:sp>
      <p:sp>
        <p:nvSpPr>
          <p:cNvPr id="7" name="TextBox 6">
            <a:extLst>
              <a:ext uri="{FF2B5EF4-FFF2-40B4-BE49-F238E27FC236}">
                <a16:creationId xmlns:a16="http://schemas.microsoft.com/office/drawing/2014/main" id="{2DA25B1B-A3CF-3AFC-5C02-6E30125DD2E8}"/>
              </a:ext>
            </a:extLst>
          </p:cNvPr>
          <p:cNvSpPr txBox="1"/>
          <p:nvPr/>
        </p:nvSpPr>
        <p:spPr>
          <a:xfrm>
            <a:off x="7678271" y="2410713"/>
            <a:ext cx="3563470" cy="584775"/>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rPr>
              <a:t>Important Dates</a:t>
            </a:r>
          </a:p>
        </p:txBody>
      </p:sp>
      <p:sp>
        <p:nvSpPr>
          <p:cNvPr id="9" name="TextBox 8">
            <a:extLst>
              <a:ext uri="{FF2B5EF4-FFF2-40B4-BE49-F238E27FC236}">
                <a16:creationId xmlns:a16="http://schemas.microsoft.com/office/drawing/2014/main" id="{83EDB376-8165-A5B2-8B13-29FBFBCE6896}"/>
              </a:ext>
            </a:extLst>
          </p:cNvPr>
          <p:cNvSpPr txBox="1"/>
          <p:nvPr/>
        </p:nvSpPr>
        <p:spPr>
          <a:xfrm>
            <a:off x="7678271" y="3213847"/>
            <a:ext cx="3563470" cy="126188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Site visit? </a:t>
            </a:r>
            <a:r>
              <a:rPr kumimoji="0" lang="en-US" sz="20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YES (1/28/25)</a:t>
            </a: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Application: Completed</a:t>
            </a:r>
            <a:b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b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Content Placeholder 4" descr="A green and black logo&#10;&#10;Description automatically generated">
            <a:extLst>
              <a:ext uri="{FF2B5EF4-FFF2-40B4-BE49-F238E27FC236}">
                <a16:creationId xmlns:a16="http://schemas.microsoft.com/office/drawing/2014/main" id="{6194771E-0E7B-6667-12DB-E9EF4D87D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743200" cy="1238249"/>
          </a:xfrm>
          <a:prstGeom prst="rect">
            <a:avLst/>
          </a:prstGeom>
        </p:spPr>
      </p:pic>
      <p:sp>
        <p:nvSpPr>
          <p:cNvPr id="11" name="TextBox 10">
            <a:extLst>
              <a:ext uri="{FF2B5EF4-FFF2-40B4-BE49-F238E27FC236}">
                <a16:creationId xmlns:a16="http://schemas.microsoft.com/office/drawing/2014/main" id="{A4BBDB5C-1FF4-69C9-220B-149FE8758EDF}"/>
              </a:ext>
            </a:extLst>
          </p:cNvPr>
          <p:cNvSpPr txBox="1"/>
          <p:nvPr/>
        </p:nvSpPr>
        <p:spPr>
          <a:xfrm>
            <a:off x="950259" y="2410713"/>
            <a:ext cx="3563470" cy="584775"/>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rPr>
              <a:t>Contact Information</a:t>
            </a:r>
          </a:p>
        </p:txBody>
      </p:sp>
      <p:sp>
        <p:nvSpPr>
          <p:cNvPr id="12" name="TextBox 11">
            <a:extLst>
              <a:ext uri="{FF2B5EF4-FFF2-40B4-BE49-F238E27FC236}">
                <a16:creationId xmlns:a16="http://schemas.microsoft.com/office/drawing/2014/main" id="{0C131135-2458-6994-0833-410014E81404}"/>
              </a:ext>
            </a:extLst>
          </p:cNvPr>
          <p:cNvSpPr txBox="1"/>
          <p:nvPr/>
        </p:nvSpPr>
        <p:spPr>
          <a:xfrm>
            <a:off x="337625" y="3213847"/>
            <a:ext cx="4979963" cy="24929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Vernita Dorsey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Email address:</a:t>
            </a:r>
            <a:r>
              <a:rPr kumimoji="0" lang="en-US" sz="16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a:t>
            </a:r>
            <a:r>
              <a:rPr kumimoji="0" lang="en-US" sz="1800" b="0" i="0" u="none" strike="noStrike" kern="1200" cap="none" spc="0" normalizeH="0" baseline="0" noProof="0" dirty="0">
                <a:ln>
                  <a:noFill/>
                </a:ln>
                <a:solidFill>
                  <a:srgbClr val="1155CC"/>
                </a:solidFill>
                <a:effectLst/>
                <a:uLnTx/>
                <a:uFillTx/>
                <a:latin typeface="Arial" panose="020B0604020202020204" pitchFamily="34" charset="0"/>
                <a:ea typeface="+mn-ea"/>
                <a:cs typeface="+mn-cs"/>
                <a:hlinkClick r:id="rId3"/>
              </a:rPr>
              <a:t>vdorsey@wsfsbank.com</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endParaRP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M: </a:t>
            </a:r>
            <a:r>
              <a:rPr kumimoji="0" lang="en-US" sz="2000" b="0" i="0" u="none" strike="noStrike" kern="1200" cap="none" spc="0" normalizeH="0" baseline="0" noProof="0" dirty="0">
                <a:ln>
                  <a:noFill/>
                </a:ln>
                <a:solidFill>
                  <a:srgbClr val="A8AAB2"/>
                </a:solidFill>
                <a:effectLst/>
                <a:uLnTx/>
                <a:uFillTx/>
                <a:latin typeface="Arial" panose="020B0604020202020204" pitchFamily="34" charset="0"/>
                <a:ea typeface="+mn-ea"/>
                <a:cs typeface="+mn-cs"/>
                <a:hlinkClick r:id="rId4"/>
              </a:rPr>
              <a:t>302-981-6870</a:t>
            </a:r>
            <a:r>
              <a:rPr kumimoji="0" lang="en-US" sz="2000" b="0" i="0" u="none" strike="noStrike" kern="1200" cap="none" spc="0" normalizeH="0" baseline="0" noProof="0" dirty="0">
                <a:ln>
                  <a:noFill/>
                </a:ln>
                <a:solidFill>
                  <a:srgbClr val="A8AAB2"/>
                </a:solidFill>
                <a:effectLst/>
                <a:uLnTx/>
                <a:uFillTx/>
                <a:latin typeface="Arial" panose="020B0604020202020204" pitchFamily="34" charset="0"/>
                <a:ea typeface="+mn-ea"/>
                <a:cs typeface="+mn-cs"/>
              </a:rPr>
              <a:t> </a:t>
            </a:r>
            <a:r>
              <a:rPr kumimoji="0" lang="en-US" sz="2000" b="1" i="0" u="none" strike="noStrike" kern="1200" cap="none" spc="0" normalizeH="0" baseline="0" noProof="0" dirty="0">
                <a:ln>
                  <a:noFill/>
                </a:ln>
                <a:solidFill>
                  <a:srgbClr val="A8AAB2"/>
                </a:solidFill>
                <a:effectLst/>
                <a:uLnTx/>
                <a:uFillTx/>
                <a:latin typeface="Arial" panose="020B0604020202020204" pitchFamily="34" charset="0"/>
                <a:ea typeface="+mn-ea"/>
                <a:cs typeface="+mn-cs"/>
              </a:rPr>
              <a:t> </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O: </a:t>
            </a:r>
            <a:r>
              <a:rPr kumimoji="0" lang="en-US" sz="2000" b="0" i="0" u="none" strike="noStrike" kern="1200" cap="none" spc="0" normalizeH="0" baseline="0" noProof="0" dirty="0">
                <a:ln>
                  <a:noFill/>
                </a:ln>
                <a:solidFill>
                  <a:srgbClr val="A8AAB2"/>
                </a:solidFill>
                <a:effectLst/>
                <a:uLnTx/>
                <a:uFillTx/>
                <a:latin typeface="Arial" panose="020B0604020202020204" pitchFamily="34" charset="0"/>
                <a:ea typeface="+mn-ea"/>
                <a:cs typeface="+mn-cs"/>
                <a:hlinkClick r:id="rId5"/>
              </a:rPr>
              <a:t>302-571-5277</a:t>
            </a:r>
            <a:endParaRPr kumimoji="0" lang="en-US" sz="2000" b="0" i="0" u="none" strike="noStrike" kern="1200" cap="none" spc="0" normalizeH="0" baseline="0" noProof="0" dirty="0">
              <a:ln>
                <a:noFill/>
              </a:ln>
              <a:solidFill>
                <a:srgbClr val="A8AAB2"/>
              </a:solidFill>
              <a:effectLst/>
              <a:uLnTx/>
              <a:uFillTx/>
              <a:latin typeface="Arial" panose="020B0604020202020204" pitchFamily="34" charset="0"/>
              <a:ea typeface="+mn-ea"/>
              <a:cs typeface="+mn-cs"/>
            </a:endParaRP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008F00"/>
                </a:solidFill>
                <a:effectLst/>
                <a:uLnTx/>
                <a:uFillTx/>
                <a:latin typeface="Arial" panose="020B0604020202020204" pitchFamily="34" charset="0"/>
                <a:ea typeface="+mn-ea"/>
                <a:cs typeface="+mn-cs"/>
              </a:rPr>
              <a:t>Award Amount: $5,000, general operating support</a:t>
            </a:r>
          </a:p>
        </p:txBody>
      </p:sp>
      <p:graphicFrame>
        <p:nvGraphicFramePr>
          <p:cNvPr id="6" name="Object 5">
            <a:extLst>
              <a:ext uri="{FF2B5EF4-FFF2-40B4-BE49-F238E27FC236}">
                <a16:creationId xmlns:a16="http://schemas.microsoft.com/office/drawing/2014/main" id="{3EBF7117-21D0-B99D-0283-92F5F5552DC0}"/>
              </a:ext>
            </a:extLst>
          </p:cNvPr>
          <p:cNvGraphicFramePr>
            <a:graphicFrameLocks noChangeAspect="1"/>
          </p:cNvGraphicFramePr>
          <p:nvPr/>
        </p:nvGraphicFramePr>
        <p:xfrm>
          <a:off x="8413861" y="4197519"/>
          <a:ext cx="2582759" cy="1631216"/>
        </p:xfrm>
        <a:graphic>
          <a:graphicData uri="http://schemas.openxmlformats.org/presentationml/2006/ole">
            <mc:AlternateContent xmlns:mc="http://schemas.openxmlformats.org/markup-compatibility/2006">
              <mc:Choice xmlns:v="urn:schemas-microsoft-com:vml" Requires="v">
                <p:oleObj name="Document" showAsIcon="1" r:id="rId6" imgW="965200" imgH="609600" progId="Word.Document.12">
                  <p:embed/>
                </p:oleObj>
              </mc:Choice>
              <mc:Fallback>
                <p:oleObj name="Document" showAsIcon="1" r:id="rId6" imgW="965200" imgH="609600" progId="Word.Document.12">
                  <p:embed/>
                  <p:pic>
                    <p:nvPicPr>
                      <p:cNvPr id="6" name="Object 5">
                        <a:extLst>
                          <a:ext uri="{FF2B5EF4-FFF2-40B4-BE49-F238E27FC236}">
                            <a16:creationId xmlns:a16="http://schemas.microsoft.com/office/drawing/2014/main" id="{3EBF7117-21D0-B99D-0283-92F5F5552DC0}"/>
                          </a:ext>
                        </a:extLst>
                      </p:cNvPr>
                      <p:cNvPicPr/>
                      <p:nvPr/>
                    </p:nvPicPr>
                    <p:blipFill>
                      <a:blip r:embed="rId7"/>
                      <a:stretch>
                        <a:fillRect/>
                      </a:stretch>
                    </p:blipFill>
                    <p:spPr>
                      <a:xfrm>
                        <a:off x="8413861" y="4197519"/>
                        <a:ext cx="2582759" cy="1631216"/>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9078C19B-08E1-3613-71A3-A5CB7BB098E5}"/>
              </a:ext>
            </a:extLst>
          </p:cNvPr>
          <p:cNvSpPr/>
          <p:nvPr/>
        </p:nvSpPr>
        <p:spPr>
          <a:xfrm>
            <a:off x="661012" y="3294043"/>
            <a:ext cx="4406747" cy="754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69A3E9B-5CAD-2DF2-EFC2-8AF7A141BCE2}"/>
              </a:ext>
            </a:extLst>
          </p:cNvPr>
          <p:cNvSpPr/>
          <p:nvPr/>
        </p:nvSpPr>
        <p:spPr>
          <a:xfrm>
            <a:off x="2280492" y="4197519"/>
            <a:ext cx="1608462" cy="2782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1BDE24F-9032-B09C-46A8-C44D75497718}"/>
              </a:ext>
            </a:extLst>
          </p:cNvPr>
          <p:cNvSpPr/>
          <p:nvPr/>
        </p:nvSpPr>
        <p:spPr>
          <a:xfrm>
            <a:off x="2280492" y="4625188"/>
            <a:ext cx="99151" cy="68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647EFA-F176-96A2-248E-DF53750CE09E}"/>
              </a:ext>
            </a:extLst>
          </p:cNvPr>
          <p:cNvSpPr/>
          <p:nvPr/>
        </p:nvSpPr>
        <p:spPr>
          <a:xfrm>
            <a:off x="2280492" y="4475731"/>
            <a:ext cx="1685580" cy="2782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521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email&#10;&#10;Description automatically generated">
            <a:extLst>
              <a:ext uri="{FF2B5EF4-FFF2-40B4-BE49-F238E27FC236}">
                <a16:creationId xmlns:a16="http://schemas.microsoft.com/office/drawing/2014/main" id="{4DAB8AFB-A542-08FA-1B32-B249AEEDA826}"/>
              </a:ext>
            </a:extLst>
          </p:cNvPr>
          <p:cNvPicPr>
            <a:picLocks noGrp="1" noChangeAspect="1"/>
          </p:cNvPicPr>
          <p:nvPr>
            <p:ph idx="1"/>
          </p:nvPr>
        </p:nvPicPr>
        <p:blipFill>
          <a:blip r:embed="rId2"/>
          <a:stretch>
            <a:fillRect/>
          </a:stretch>
        </p:blipFill>
        <p:spPr>
          <a:xfrm>
            <a:off x="328237" y="514350"/>
            <a:ext cx="11535526" cy="6229350"/>
          </a:xfrm>
        </p:spPr>
      </p:pic>
      <p:sp>
        <p:nvSpPr>
          <p:cNvPr id="2" name="Rectangle 1">
            <a:extLst>
              <a:ext uri="{FF2B5EF4-FFF2-40B4-BE49-F238E27FC236}">
                <a16:creationId xmlns:a16="http://schemas.microsoft.com/office/drawing/2014/main" id="{29E64DF8-D19E-3A40-4BB5-1F9CB784008B}"/>
              </a:ext>
            </a:extLst>
          </p:cNvPr>
          <p:cNvSpPr/>
          <p:nvPr/>
        </p:nvSpPr>
        <p:spPr>
          <a:xfrm>
            <a:off x="3558448" y="4968607"/>
            <a:ext cx="4010140" cy="5728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3960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72BC1E91-B473-4382-9E89-9A895881E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2" name="Group 61">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4" name="Rectangle 53">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4" name="Rectangle 6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1C7939-DF0D-4979-9E0F-C6C534A6A4EE}"/>
              </a:ext>
            </a:extLst>
          </p:cNvPr>
          <p:cNvSpPr>
            <a:spLocks noGrp="1"/>
          </p:cNvSpPr>
          <p:nvPr>
            <p:ph type="title"/>
          </p:nvPr>
        </p:nvSpPr>
        <p:spPr>
          <a:xfrm>
            <a:off x="5867475" y="847827"/>
            <a:ext cx="5408813" cy="1169585"/>
          </a:xfrm>
        </p:spPr>
        <p:txBody>
          <a:bodyPr vert="horz" lIns="91440" tIns="45720" rIns="91440" bIns="45720" rtlCol="0" anchor="b">
            <a:normAutofit/>
          </a:bodyPr>
          <a:lstStyle/>
          <a:p>
            <a:pPr algn="ctr"/>
            <a:r>
              <a:rPr lang="en-US" sz="4000" b="1">
                <a:solidFill>
                  <a:schemeClr val="accent6">
                    <a:lumMod val="50000"/>
                  </a:schemeClr>
                </a:solidFill>
                <a:latin typeface="Bell MT" panose="02020503060305020303" pitchFamily="18" charset="77"/>
                <a:cs typeface="Arial Hebrew Scholar" pitchFamily="2" charset="-79"/>
              </a:rPr>
              <a:t>Learn More</a:t>
            </a:r>
          </a:p>
        </p:txBody>
      </p:sp>
      <p:pic>
        <p:nvPicPr>
          <p:cNvPr id="4" name="Content Placeholder 4" descr="A green and black logo&#10;&#10;Description automatically generated">
            <a:extLst>
              <a:ext uri="{FF2B5EF4-FFF2-40B4-BE49-F238E27FC236}">
                <a16:creationId xmlns:a16="http://schemas.microsoft.com/office/drawing/2014/main" id="{BBD7BAE3-EAD3-1A29-C216-36395F5D5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857" y="797563"/>
            <a:ext cx="3984138" cy="1950299"/>
          </a:xfrm>
          <a:prstGeom prst="rect">
            <a:avLst/>
          </a:prstGeom>
        </p:spPr>
      </p:pic>
      <p:pic>
        <p:nvPicPr>
          <p:cNvPr id="6" name="Picture 5" descr="A close up of a logo&#10;&#10;Description automatically generated">
            <a:extLst>
              <a:ext uri="{FF2B5EF4-FFF2-40B4-BE49-F238E27FC236}">
                <a16:creationId xmlns:a16="http://schemas.microsoft.com/office/drawing/2014/main" id="{C6E3B097-EB4D-15EE-54AE-0425996F12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415" y="3027528"/>
            <a:ext cx="3927032" cy="1580630"/>
          </a:xfrm>
          <a:prstGeom prst="rect">
            <a:avLst/>
          </a:prstGeom>
        </p:spPr>
      </p:pic>
      <p:sp>
        <p:nvSpPr>
          <p:cNvPr id="65" name="Rectangle 64">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up of a few words&#10;&#10;Description automatically generated">
            <a:extLst>
              <a:ext uri="{FF2B5EF4-FFF2-40B4-BE49-F238E27FC236}">
                <a16:creationId xmlns:a16="http://schemas.microsoft.com/office/drawing/2014/main" id="{0A45590C-11E8-C09E-BCF0-A48678DBC3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8742" y="2947769"/>
            <a:ext cx="6592515" cy="2633811"/>
          </a:xfrm>
          <a:prstGeom prst="rect">
            <a:avLst/>
          </a:prstGeom>
        </p:spPr>
      </p:pic>
      <p:sp>
        <p:nvSpPr>
          <p:cNvPr id="3" name="Content Placeholder 2">
            <a:extLst>
              <a:ext uri="{FF2B5EF4-FFF2-40B4-BE49-F238E27FC236}">
                <a16:creationId xmlns:a16="http://schemas.microsoft.com/office/drawing/2014/main" id="{13037224-1349-E1C3-22C1-E53BCEB7BCD7}"/>
              </a:ext>
            </a:extLst>
          </p:cNvPr>
          <p:cNvSpPr>
            <a:spLocks noGrp="1"/>
          </p:cNvSpPr>
          <p:nvPr>
            <p:ph idx="1"/>
          </p:nvPr>
        </p:nvSpPr>
        <p:spPr>
          <a:xfrm>
            <a:off x="7227273" y="765629"/>
            <a:ext cx="5408813" cy="3632493"/>
          </a:xfrm>
        </p:spPr>
        <p:txBody>
          <a:bodyPr vert="horz" lIns="91440" tIns="45720" rIns="91440" bIns="45720" rtlCol="0" anchor="ctr">
            <a:normAutofit/>
          </a:bodyPr>
          <a:lstStyle/>
          <a:p>
            <a:pPr marL="0" indent="0">
              <a:buNone/>
            </a:pPr>
            <a:r>
              <a:rPr lang="en-US" sz="2000"/>
              <a:t>Click</a:t>
            </a:r>
            <a:r>
              <a:rPr lang="en-US" sz="2000">
                <a:hlinkClick r:id="rId6"/>
              </a:rPr>
              <a:t> here </a:t>
            </a:r>
            <a:r>
              <a:rPr lang="en-US" sz="2000"/>
              <a:t>to learn more.</a:t>
            </a:r>
          </a:p>
        </p:txBody>
      </p:sp>
      <p:sp>
        <p:nvSpPr>
          <p:cNvPr id="7" name="TextBox 6">
            <a:extLst>
              <a:ext uri="{FF2B5EF4-FFF2-40B4-BE49-F238E27FC236}">
                <a16:creationId xmlns:a16="http://schemas.microsoft.com/office/drawing/2014/main" id="{CEA479EB-448C-07F2-1754-C56AF08EA7FC}"/>
              </a:ext>
            </a:extLst>
          </p:cNvPr>
          <p:cNvSpPr txBox="1"/>
          <p:nvPr/>
        </p:nvSpPr>
        <p:spPr>
          <a:xfrm>
            <a:off x="5767190" y="5257306"/>
            <a:ext cx="6177546"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rPr>
            </a:br>
            <a:endParaRPr kumimoji="0" lang="en-US" sz="18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Helvetica Neue" panose="02000503000000020004" pitchFamily="2" charset="0"/>
                <a:ea typeface="+mn-ea"/>
                <a:cs typeface="+mn-cs"/>
              </a:rPr>
              <a:t>WSFS Bank, Member FDIC, (2024). Retrieved from https://www.wsfsbank.com/about/community/the-wsfs-cares-foundation/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FD08B4B8-8A93-D801-A429-210BE1F34385}"/>
              </a:ext>
            </a:extLst>
          </p:cNvPr>
          <p:cNvGrpSpPr/>
          <p:nvPr/>
        </p:nvGrpSpPr>
        <p:grpSpPr>
          <a:xfrm>
            <a:off x="752311" y="5313209"/>
            <a:ext cx="1168400" cy="801658"/>
            <a:chOff x="77531" y="5201589"/>
            <a:chExt cx="1342812" cy="854280"/>
          </a:xfrm>
        </p:grpSpPr>
        <p:sp>
          <p:nvSpPr>
            <p:cNvPr id="9" name="Left Arrow 8">
              <a:extLst>
                <a:ext uri="{FF2B5EF4-FFF2-40B4-BE49-F238E27FC236}">
                  <a16:creationId xmlns:a16="http://schemas.microsoft.com/office/drawing/2014/main" id="{8E97E1A5-49C6-098F-2468-1E430048ACC5}"/>
                </a:ext>
              </a:extLst>
            </p:cNvPr>
            <p:cNvSpPr/>
            <p:nvPr/>
          </p:nvSpPr>
          <p:spPr>
            <a:xfrm>
              <a:off x="77531" y="5201589"/>
              <a:ext cx="1149277" cy="85428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a:ea typeface="+mn-ea"/>
                <a:cs typeface="+mn-cs"/>
              </a:endParaRPr>
            </a:p>
          </p:txBody>
        </p:sp>
        <p:sp>
          <p:nvSpPr>
            <p:cNvPr id="10" name="TextBox 9">
              <a:extLst>
                <a:ext uri="{FF2B5EF4-FFF2-40B4-BE49-F238E27FC236}">
                  <a16:creationId xmlns:a16="http://schemas.microsoft.com/office/drawing/2014/main" id="{CC6531A3-FA3D-F18A-43AD-1B2758D0A6FF}"/>
                </a:ext>
              </a:extLst>
            </p:cNvPr>
            <p:cNvSpPr txBox="1"/>
            <p:nvPr/>
          </p:nvSpPr>
          <p:spPr>
            <a:xfrm>
              <a:off x="234468" y="5422384"/>
              <a:ext cx="1185875" cy="4263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Univers"/>
                  <a:ea typeface="+mn-ea"/>
                  <a:cs typeface="+mn-cs"/>
                  <a:hlinkClick r:id="rId7" action="ppaction://hlinksldjump">
                    <a:extLst>
                      <a:ext uri="{A12FA001-AC4F-418D-AE19-62706E023703}">
                        <ahyp:hlinkClr xmlns:ahyp="http://schemas.microsoft.com/office/drawing/2018/hyperlinkcolor" val="tx"/>
                      </a:ext>
                    </a:extLst>
                  </a:hlinkClick>
                </a:rPr>
                <a:t>Back to  Grants Slide</a:t>
              </a:r>
              <a:endParaRPr kumimoji="0" lang="en-US" sz="1000" b="0" i="0" u="none" strike="noStrike" kern="1200" cap="none" spc="0" normalizeH="0" baseline="0" noProof="0" dirty="0">
                <a:ln>
                  <a:noFill/>
                </a:ln>
                <a:solidFill>
                  <a:schemeClr val="bg1"/>
                </a:solidFill>
                <a:effectLst/>
                <a:uLnTx/>
                <a:uFillTx/>
                <a:latin typeface="Univers"/>
                <a:ea typeface="+mn-ea"/>
                <a:cs typeface="+mn-cs"/>
              </a:endParaRPr>
            </a:p>
          </p:txBody>
        </p:sp>
      </p:grpSp>
    </p:spTree>
    <p:extLst>
      <p:ext uri="{BB962C8B-B14F-4D97-AF65-F5344CB8AC3E}">
        <p14:creationId xmlns:p14="http://schemas.microsoft.com/office/powerpoint/2010/main" val="2168654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a:extLst>
            <a:ext uri="{FF2B5EF4-FFF2-40B4-BE49-F238E27FC236}">
              <a16:creationId xmlns:a16="http://schemas.microsoft.com/office/drawing/2014/main" id="{C22A3CB4-FDC7-D1BD-6D0F-580211AE79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675F6D-F270-A509-6340-11318047D191}"/>
              </a:ext>
            </a:extLst>
          </p:cNvPr>
          <p:cNvSpPr>
            <a:spLocks noGrp="1"/>
          </p:cNvSpPr>
          <p:nvPr>
            <p:ph type="title"/>
          </p:nvPr>
        </p:nvSpPr>
        <p:spPr>
          <a:xfrm>
            <a:off x="622300" y="2244725"/>
            <a:ext cx="10515600" cy="1325563"/>
          </a:xfrm>
        </p:spPr>
        <p:txBody>
          <a:bodyPr>
            <a:normAutofit fontScale="90000"/>
          </a:bodyPr>
          <a:lstStyle/>
          <a:p>
            <a:pPr algn="ctr"/>
            <a:r>
              <a:rPr lang="en-US" sz="7200" b="1" dirty="0">
                <a:latin typeface="Cambria" panose="02040503050406030204" pitchFamily="18" charset="0"/>
                <a:ea typeface="Apple Symbols" panose="02000000000000000000" pitchFamily="2" charset="-79"/>
                <a:cs typeface="Aptos Serif" panose="020B0604020202020204" pitchFamily="34" charset="0"/>
              </a:rPr>
              <a:t>Opportunities Won (for a current retainer client)</a:t>
            </a:r>
          </a:p>
        </p:txBody>
      </p:sp>
      <p:sp>
        <p:nvSpPr>
          <p:cNvPr id="4" name="Slide Number Placeholder 3">
            <a:extLst>
              <a:ext uri="{FF2B5EF4-FFF2-40B4-BE49-F238E27FC236}">
                <a16:creationId xmlns:a16="http://schemas.microsoft.com/office/drawing/2014/main" id="{CE35BA57-E3B0-E688-B08D-A00078A9D313}"/>
              </a:ext>
            </a:extLst>
          </p:cNvPr>
          <p:cNvSpPr>
            <a:spLocks noGrp="1"/>
          </p:cNvSpPr>
          <p:nvPr>
            <p:ph type="sldNum" sz="quarter" idx="12"/>
          </p:nvPr>
        </p:nvSpPr>
        <p:spPr/>
        <p:txBody>
          <a:bodyPr/>
          <a:lstStyle/>
          <a:p>
            <a:fld id="{BC4544C0-AE5D-430A-9F83-7BC0C8306B77}" type="slidenum">
              <a:rPr lang="en-US" smtClean="0"/>
              <a:t>4</a:t>
            </a:fld>
            <a:endParaRPr lang="en-US"/>
          </a:p>
        </p:txBody>
      </p:sp>
    </p:spTree>
    <p:extLst>
      <p:ext uri="{BB962C8B-B14F-4D97-AF65-F5344CB8AC3E}">
        <p14:creationId xmlns:p14="http://schemas.microsoft.com/office/powerpoint/2010/main" val="3423447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D829D-37D7-1FA2-1C94-14207FC5E9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63884F-B3FB-3E1B-CD3D-B60E45222E5C}"/>
              </a:ext>
            </a:extLst>
          </p:cNvPr>
          <p:cNvSpPr>
            <a:spLocks noGrp="1"/>
          </p:cNvSpPr>
          <p:nvPr>
            <p:ph type="title"/>
          </p:nvPr>
        </p:nvSpPr>
        <p:spPr>
          <a:xfrm>
            <a:off x="442976" y="640823"/>
            <a:ext cx="3610683" cy="5583148"/>
          </a:xfrm>
        </p:spPr>
        <p:txBody>
          <a:bodyPr vert="horz" lIns="91440" tIns="45720" rIns="91440" bIns="45720" rtlCol="0" anchor="ctr">
            <a:normAutofit/>
          </a:bodyPr>
          <a:lstStyle/>
          <a:p>
            <a:r>
              <a:rPr lang="en-US" sz="4600" b="1" kern="1200" dirty="0">
                <a:solidFill>
                  <a:schemeClr val="accent2"/>
                </a:solidFill>
                <a:latin typeface="+mj-lt"/>
                <a:ea typeface="+mj-ea"/>
                <a:cs typeface="+mj-cs"/>
              </a:rPr>
              <a:t>Pending Opportunities </a:t>
            </a:r>
            <a:r>
              <a:rPr lang="en-US" sz="4600" b="1" kern="1200" dirty="0">
                <a:solidFill>
                  <a:schemeClr val="tx1"/>
                </a:solidFill>
                <a:latin typeface="+mj-lt"/>
                <a:ea typeface="+mj-ea"/>
                <a:cs typeface="+mj-cs"/>
              </a:rPr>
              <a:t>(Over $1M in potential funding!).</a:t>
            </a:r>
          </a:p>
        </p:txBody>
      </p:sp>
      <p:sp>
        <p:nvSpPr>
          <p:cNvPr id="4" name="Slide Number Placeholder 3">
            <a:extLst>
              <a:ext uri="{FF2B5EF4-FFF2-40B4-BE49-F238E27FC236}">
                <a16:creationId xmlns:a16="http://schemas.microsoft.com/office/drawing/2014/main" id="{46AD8046-5A61-D650-3F81-471102BC889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BC4544C0-AE5D-430A-9F83-7BC0C8306B77}"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40</a:t>
            </a:fld>
            <a:endParaRPr kumimoji="0" lang="en-US" b="0" i="0" u="none" strike="noStrike" cap="none" spc="0" normalizeH="0" baseline="0" noProof="0">
              <a:ln>
                <a:noFill/>
              </a:ln>
              <a:effectLst/>
              <a:uLnTx/>
              <a:uFillTx/>
            </a:endParaRPr>
          </a:p>
        </p:txBody>
      </p:sp>
      <p:graphicFrame>
        <p:nvGraphicFramePr>
          <p:cNvPr id="25" name="TextBox 11">
            <a:extLst>
              <a:ext uri="{FF2B5EF4-FFF2-40B4-BE49-F238E27FC236}">
                <a16:creationId xmlns:a16="http://schemas.microsoft.com/office/drawing/2014/main" id="{A6BBA08B-E092-1B3E-BB34-FC565BBDA914}"/>
              </a:ext>
            </a:extLst>
          </p:cNvPr>
          <p:cNvGraphicFramePr/>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089E646B-AD0B-DD6C-CB68-200796D8B3E8}"/>
              </a:ext>
            </a:extLst>
          </p:cNvPr>
          <p:cNvSpPr txBox="1">
            <a:spLocks/>
          </p:cNvSpPr>
          <p:nvPr/>
        </p:nvSpPr>
        <p:spPr>
          <a:xfrm>
            <a:off x="4936053" y="306957"/>
            <a:ext cx="5974752" cy="6677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solidFill>
                  <a:srgbClr val="FF5808"/>
                </a:solidFill>
                <a:latin typeface="Bangla MN" pitchFamily="2" charset="0"/>
                <a:cs typeface="Bangla MN" pitchFamily="2" charset="0"/>
              </a:rPr>
              <a:t>Shortcuts </a:t>
            </a:r>
          </a:p>
          <a:p>
            <a:pPr algn="ctr"/>
            <a:r>
              <a:rPr lang="en-US" sz="1200" b="1" dirty="0">
                <a:solidFill>
                  <a:srgbClr val="FF0000"/>
                </a:solidFill>
                <a:latin typeface="Bangla MN" pitchFamily="2" charset="0"/>
                <a:cs typeface="Bangla MN" pitchFamily="2" charset="0"/>
              </a:rPr>
              <a:t>Slides not included for sake of brevity </a:t>
            </a:r>
          </a:p>
          <a:p>
            <a:pPr algn="ctr"/>
            <a:endParaRPr lang="en-US" sz="3200" b="1" dirty="0">
              <a:solidFill>
                <a:srgbClr val="FF5808"/>
              </a:solidFill>
              <a:latin typeface="Bangla MN" pitchFamily="2" charset="0"/>
              <a:cs typeface="Bangla MN" pitchFamily="2" charset="0"/>
            </a:endParaRPr>
          </a:p>
        </p:txBody>
      </p:sp>
    </p:spTree>
    <p:extLst>
      <p:ext uri="{BB962C8B-B14F-4D97-AF65-F5344CB8AC3E}">
        <p14:creationId xmlns:p14="http://schemas.microsoft.com/office/powerpoint/2010/main" val="1095139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B8E592-0C30-9BCC-A062-243BB37AE60B}"/>
              </a:ext>
            </a:extLst>
          </p:cNvPr>
          <p:cNvSpPr txBox="1"/>
          <p:nvPr/>
        </p:nvSpPr>
        <p:spPr>
          <a:xfrm>
            <a:off x="637380" y="2074362"/>
            <a:ext cx="3152422" cy="3114583"/>
          </a:xfrm>
          <a:prstGeom prst="ellipse">
            <a:avLst/>
          </a:prstGeom>
          <a:solidFill>
            <a:srgbClr val="262626"/>
          </a:solidFill>
          <a:ln w="174625" cmpd="thinThick">
            <a:solidFill>
              <a:srgbClr val="262626"/>
            </a:solidFill>
          </a:ln>
        </p:spPr>
        <p:txBody>
          <a:bodyPr vert="horz" lIns="91440" tIns="45720" rIns="91440" bIns="45720" rtlCol="0" anchor="ctr">
            <a:normAutofit fontScale="77500" lnSpcReduction="20000"/>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alibri Light" panose="020F0302020204030204"/>
                <a:ea typeface="+mn-ea"/>
                <a:cs typeface="+mn-cs"/>
              </a:rPr>
              <a:t>Thank you </a:t>
            </a:r>
            <a:r>
              <a:rPr lang="en-US" sz="3200" b="1" dirty="0">
                <a:solidFill>
                  <a:srgbClr val="FFFFFF"/>
                </a:solidFill>
                <a:latin typeface="Calibri Light" panose="020F0302020204030204"/>
              </a:rPr>
              <a:t>for reviewing this sample material,</a:t>
            </a:r>
          </a:p>
          <a:p>
            <a:pPr marL="0" marR="0" lvl="0" indent="0" algn="ctr" defTabSz="914400" rtl="0" eaLnBrk="1" fontAlgn="auto" latinLnBrk="0" hangingPunct="1">
              <a:lnSpc>
                <a:spcPct val="90000"/>
              </a:lnSpc>
              <a:spcBef>
                <a:spcPct val="0"/>
              </a:spcBef>
              <a:spcAft>
                <a:spcPts val="600"/>
              </a:spcAft>
              <a:buClrTx/>
              <a:buSzTx/>
              <a:buFontTx/>
              <a:buNone/>
              <a:tabLst/>
              <a:defRPr/>
            </a:pPr>
            <a:endParaRPr kumimoji="0" lang="en-US" sz="3200" b="1" i="0" u="none" strike="noStrike" kern="1200" cap="none" spc="0" normalizeH="0" baseline="0" noProof="0" dirty="0">
              <a:ln>
                <a:noFill/>
              </a:ln>
              <a:solidFill>
                <a:srgbClr val="FFFFFF"/>
              </a:solidFill>
              <a:effectLst/>
              <a:uLnTx/>
              <a:uFillTx/>
              <a:latin typeface="Calibri Light" panose="020F0302020204030204"/>
              <a:ea typeface="+mn-ea"/>
              <a:cs typeface="+mn-cs"/>
            </a:endParaRPr>
          </a:p>
          <a:p>
            <a:pPr marL="0" marR="0" lvl="0" indent="0" algn="ctr" defTabSz="914400" rtl="0" eaLnBrk="1" fontAlgn="auto" latinLnBrk="0" hangingPunct="1">
              <a:lnSpc>
                <a:spcPct val="90000"/>
              </a:lnSpc>
              <a:spcBef>
                <a:spcPct val="0"/>
              </a:spcBef>
              <a:spcAft>
                <a:spcPts val="600"/>
              </a:spcAft>
              <a:buClrTx/>
              <a:buSzTx/>
              <a:buFontTx/>
              <a:buNone/>
              <a:tabLst/>
              <a:defRPr/>
            </a:pPr>
            <a:r>
              <a:rPr lang="en-US" sz="3200" b="1" dirty="0">
                <a:solidFill>
                  <a:srgbClr val="FFFFFF"/>
                </a:solidFill>
                <a:latin typeface="Calibri Light" panose="020F0302020204030204"/>
              </a:rPr>
              <a:t>NPO Grant Writing</a:t>
            </a:r>
            <a:endParaRPr kumimoji="0" lang="en-US" sz="3200" b="1"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pic>
        <p:nvPicPr>
          <p:cNvPr id="4" name="Picture 3" descr="Close up of a field of grass&#10;&#10;Description automatically generated">
            <a:extLst>
              <a:ext uri="{FF2B5EF4-FFF2-40B4-BE49-F238E27FC236}">
                <a16:creationId xmlns:a16="http://schemas.microsoft.com/office/drawing/2014/main" id="{2BC70823-234B-82F0-4DE6-5BBBC64CF093}"/>
              </a:ext>
            </a:extLst>
          </p:cNvPr>
          <p:cNvPicPr>
            <a:picLocks noChangeAspect="1"/>
          </p:cNvPicPr>
          <p:nvPr/>
        </p:nvPicPr>
        <p:blipFill rotWithShape="1">
          <a:blip r:embed="rId2"/>
          <a:srcRect t="27885"/>
          <a:stretch/>
        </p:blipFill>
        <p:spPr>
          <a:xfrm>
            <a:off x="4038600" y="1405635"/>
            <a:ext cx="7188199" cy="4043341"/>
          </a:xfrm>
          <a:prstGeom prst="rect">
            <a:avLst/>
          </a:prstGeom>
        </p:spPr>
      </p:pic>
      <p:sp>
        <p:nvSpPr>
          <p:cNvPr id="2" name="Title 1">
            <a:extLst>
              <a:ext uri="{FF2B5EF4-FFF2-40B4-BE49-F238E27FC236}">
                <a16:creationId xmlns:a16="http://schemas.microsoft.com/office/drawing/2014/main" id="{B7BAE388-609E-352B-0B9A-1AD58C58EFAC}"/>
              </a:ext>
            </a:extLst>
          </p:cNvPr>
          <p:cNvSpPr txBox="1">
            <a:spLocks/>
          </p:cNvSpPr>
          <p:nvPr/>
        </p:nvSpPr>
        <p:spPr>
          <a:xfrm>
            <a:off x="4556393" y="5793356"/>
            <a:ext cx="5974752" cy="6677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a:solidFill>
                  <a:srgbClr val="FF0000"/>
                </a:solidFill>
                <a:latin typeface="Bangla MN" pitchFamily="2" charset="0"/>
                <a:cs typeface="Bangla MN" pitchFamily="2" charset="0"/>
              </a:rPr>
              <a:t>All information contained in this Sample PowerPoint was approved for sharing by client</a:t>
            </a:r>
          </a:p>
          <a:p>
            <a:pPr algn="ctr"/>
            <a:endParaRPr lang="en-US" sz="3200" b="1" dirty="0">
              <a:solidFill>
                <a:srgbClr val="FF5808"/>
              </a:solidFill>
              <a:latin typeface="Bangla MN" pitchFamily="2" charset="0"/>
              <a:cs typeface="Bangla MN" pitchFamily="2" charset="0"/>
            </a:endParaRPr>
          </a:p>
        </p:txBody>
      </p:sp>
    </p:spTree>
    <p:extLst>
      <p:ext uri="{BB962C8B-B14F-4D97-AF65-F5344CB8AC3E}">
        <p14:creationId xmlns:p14="http://schemas.microsoft.com/office/powerpoint/2010/main" val="2131139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75D1F-F980-F0E0-A1D5-A14E0E7030ED}"/>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0ECF3CC8-235F-0578-177A-95E529B8C238}"/>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200" b="1" kern="1200" dirty="0">
                <a:solidFill>
                  <a:schemeClr val="bg1"/>
                </a:solidFill>
                <a:latin typeface="+mj-lt"/>
                <a:ea typeface="+mj-ea"/>
                <a:cs typeface="+mj-cs"/>
              </a:rPr>
              <a:t>Emmaus Home Excel Grant Tracker</a:t>
            </a:r>
          </a:p>
        </p:txBody>
      </p:sp>
      <p:pic>
        <p:nvPicPr>
          <p:cNvPr id="12" name="Picture 11" descr="A screenshot of a phone&#10;&#10;Description automatically generated">
            <a:extLst>
              <a:ext uri="{FF2B5EF4-FFF2-40B4-BE49-F238E27FC236}">
                <a16:creationId xmlns:a16="http://schemas.microsoft.com/office/drawing/2014/main" id="{8B4AB9EE-FBAE-D048-322C-54FCB8DC1EBD}"/>
              </a:ext>
            </a:extLst>
          </p:cNvPr>
          <p:cNvPicPr>
            <a:picLocks noChangeAspect="1"/>
          </p:cNvPicPr>
          <p:nvPr/>
        </p:nvPicPr>
        <p:blipFill>
          <a:blip r:embed="rId3"/>
          <a:stretch>
            <a:fillRect/>
          </a:stretch>
        </p:blipFill>
        <p:spPr>
          <a:xfrm>
            <a:off x="114300" y="1728788"/>
            <a:ext cx="12077700" cy="4086225"/>
          </a:xfrm>
          <a:prstGeom prst="rect">
            <a:avLst/>
          </a:prstGeom>
        </p:spPr>
      </p:pic>
      <p:sp>
        <p:nvSpPr>
          <p:cNvPr id="3" name="Title 1">
            <a:extLst>
              <a:ext uri="{FF2B5EF4-FFF2-40B4-BE49-F238E27FC236}">
                <a16:creationId xmlns:a16="http://schemas.microsoft.com/office/drawing/2014/main" id="{D23F93C1-E1CD-76EE-753C-D28760FDD03B}"/>
              </a:ext>
            </a:extLst>
          </p:cNvPr>
          <p:cNvSpPr txBox="1">
            <a:spLocks/>
          </p:cNvSpPr>
          <p:nvPr/>
        </p:nvSpPr>
        <p:spPr>
          <a:xfrm>
            <a:off x="708932" y="7958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200" b="1" dirty="0">
                <a:solidFill>
                  <a:srgbClr val="002060"/>
                </a:solidFill>
              </a:rPr>
              <a:t>Client </a:t>
            </a:r>
            <a:r>
              <a:rPr lang="en-US" sz="3200" b="1" kern="1200" dirty="0">
                <a:solidFill>
                  <a:srgbClr val="002060"/>
                </a:solidFill>
                <a:latin typeface="+mj-lt"/>
                <a:ea typeface="+mj-ea"/>
                <a:cs typeface="+mj-cs"/>
              </a:rPr>
              <a:t>Grant Tracker</a:t>
            </a:r>
          </a:p>
        </p:txBody>
      </p:sp>
    </p:spTree>
    <p:extLst>
      <p:ext uri="{BB962C8B-B14F-4D97-AF65-F5344CB8AC3E}">
        <p14:creationId xmlns:p14="http://schemas.microsoft.com/office/powerpoint/2010/main" val="1271313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966F1D-28B1-83E7-F332-D910AA92455D}"/>
              </a:ext>
            </a:extLst>
          </p:cNvPr>
          <p:cNvSpPr>
            <a:spLocks noGrp="1"/>
          </p:cNvSpPr>
          <p:nvPr>
            <p:ph type="title"/>
          </p:nvPr>
        </p:nvSpPr>
        <p:spPr>
          <a:xfrm>
            <a:off x="635000" y="640823"/>
            <a:ext cx="3418659" cy="5583148"/>
          </a:xfrm>
        </p:spPr>
        <p:txBody>
          <a:bodyPr anchor="ctr">
            <a:normAutofit/>
          </a:bodyPr>
          <a:lstStyle/>
          <a:p>
            <a:pPr algn="ctr"/>
            <a:r>
              <a:rPr lang="en-US" sz="5400" b="1" dirty="0"/>
              <a:t>Funding Partners</a:t>
            </a:r>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DE6330-0374-F884-8B23-DAFC39EB6EC5}"/>
              </a:ext>
            </a:extLst>
          </p:cNvPr>
          <p:cNvSpPr>
            <a:spLocks noGrp="1"/>
          </p:cNvSpPr>
          <p:nvPr>
            <p:ph type="sldNum" sz="quarter" idx="12"/>
          </p:nvPr>
        </p:nvSpPr>
        <p:spPr>
          <a:xfrm>
            <a:off x="8610600" y="6356350"/>
            <a:ext cx="2743200" cy="365125"/>
          </a:xfrm>
        </p:spPr>
        <p:txBody>
          <a:bodyPr>
            <a:normAutofit/>
          </a:bodyPr>
          <a:lstStyle/>
          <a:p>
            <a:pPr>
              <a:spcAft>
                <a:spcPts val="600"/>
              </a:spcAft>
            </a:pPr>
            <a:fld id="{BC4544C0-AE5D-430A-9F83-7BC0C8306B77}" type="slidenum">
              <a:rPr lang="en-US" smtClean="0"/>
              <a:pPr>
                <a:spcAft>
                  <a:spcPts val="600"/>
                </a:spcAft>
              </a:pPr>
              <a:t>6</a:t>
            </a:fld>
            <a:endParaRPr lang="en-US"/>
          </a:p>
        </p:txBody>
      </p:sp>
      <p:graphicFrame>
        <p:nvGraphicFramePr>
          <p:cNvPr id="6" name="Content Placeholder 2">
            <a:extLst>
              <a:ext uri="{FF2B5EF4-FFF2-40B4-BE49-F238E27FC236}">
                <a16:creationId xmlns:a16="http://schemas.microsoft.com/office/drawing/2014/main" id="{EF88B460-A169-71D6-A01F-6D9F5C87B1FE}"/>
              </a:ext>
            </a:extLst>
          </p:cNvPr>
          <p:cNvGraphicFramePr>
            <a:graphicFrameLocks noGrp="1"/>
          </p:cNvGraphicFramePr>
          <p:nvPr>
            <p:ph idx="1"/>
            <p:extLst>
              <p:ext uri="{D42A27DB-BD31-4B8C-83A1-F6EECF244321}">
                <p14:modId xmlns:p14="http://schemas.microsoft.com/office/powerpoint/2010/main" val="48455148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F8A1592A-9191-513D-A4ED-D6A4EC7BE818}"/>
              </a:ext>
            </a:extLst>
          </p:cNvPr>
          <p:cNvSpPr txBox="1"/>
          <p:nvPr/>
        </p:nvSpPr>
        <p:spPr>
          <a:xfrm>
            <a:off x="4648018" y="1727200"/>
            <a:ext cx="642294" cy="369332"/>
          </a:xfrm>
          <a:prstGeom prst="rect">
            <a:avLst/>
          </a:prstGeom>
          <a:noFill/>
        </p:spPr>
        <p:txBody>
          <a:bodyPr wrap="square" rtlCol="0">
            <a:spAutoFit/>
          </a:bodyPr>
          <a:lstStyle/>
          <a:p>
            <a:r>
              <a:rPr lang="en-US" b="1" dirty="0">
                <a:solidFill>
                  <a:srgbClr val="00B050"/>
                </a:solidFill>
              </a:rPr>
              <a:t>1.</a:t>
            </a:r>
          </a:p>
        </p:txBody>
      </p:sp>
      <p:sp>
        <p:nvSpPr>
          <p:cNvPr id="7" name="TextBox 6">
            <a:extLst>
              <a:ext uri="{FF2B5EF4-FFF2-40B4-BE49-F238E27FC236}">
                <a16:creationId xmlns:a16="http://schemas.microsoft.com/office/drawing/2014/main" id="{B9029596-0696-5912-A2DF-5C25C4E84B74}"/>
              </a:ext>
            </a:extLst>
          </p:cNvPr>
          <p:cNvSpPr txBox="1"/>
          <p:nvPr/>
        </p:nvSpPr>
        <p:spPr>
          <a:xfrm>
            <a:off x="4648018" y="2864378"/>
            <a:ext cx="642294" cy="369332"/>
          </a:xfrm>
          <a:prstGeom prst="rect">
            <a:avLst/>
          </a:prstGeom>
          <a:noFill/>
        </p:spPr>
        <p:txBody>
          <a:bodyPr wrap="square" rtlCol="0">
            <a:spAutoFit/>
          </a:bodyPr>
          <a:lstStyle/>
          <a:p>
            <a:r>
              <a:rPr lang="en-US" b="1" dirty="0">
                <a:solidFill>
                  <a:srgbClr val="00B050"/>
                </a:solidFill>
              </a:rPr>
              <a:t>2.</a:t>
            </a:r>
          </a:p>
        </p:txBody>
      </p:sp>
      <p:sp>
        <p:nvSpPr>
          <p:cNvPr id="8" name="TextBox 7">
            <a:extLst>
              <a:ext uri="{FF2B5EF4-FFF2-40B4-BE49-F238E27FC236}">
                <a16:creationId xmlns:a16="http://schemas.microsoft.com/office/drawing/2014/main" id="{C999A60D-E73A-5E41-AD77-09FBDB0D92F1}"/>
              </a:ext>
            </a:extLst>
          </p:cNvPr>
          <p:cNvSpPr txBox="1"/>
          <p:nvPr/>
        </p:nvSpPr>
        <p:spPr>
          <a:xfrm>
            <a:off x="4611441" y="3874532"/>
            <a:ext cx="642294" cy="369332"/>
          </a:xfrm>
          <a:prstGeom prst="rect">
            <a:avLst/>
          </a:prstGeom>
          <a:noFill/>
        </p:spPr>
        <p:txBody>
          <a:bodyPr wrap="square" rtlCol="0">
            <a:spAutoFit/>
          </a:bodyPr>
          <a:lstStyle/>
          <a:p>
            <a:r>
              <a:rPr lang="en-US" b="1" dirty="0">
                <a:solidFill>
                  <a:srgbClr val="00B050"/>
                </a:solidFill>
              </a:rPr>
              <a:t>3.</a:t>
            </a:r>
          </a:p>
        </p:txBody>
      </p:sp>
      <p:sp>
        <p:nvSpPr>
          <p:cNvPr id="9" name="TextBox 8">
            <a:extLst>
              <a:ext uri="{FF2B5EF4-FFF2-40B4-BE49-F238E27FC236}">
                <a16:creationId xmlns:a16="http://schemas.microsoft.com/office/drawing/2014/main" id="{23E8AA74-A1C9-AE9B-02FE-444802A3F7D5}"/>
              </a:ext>
            </a:extLst>
          </p:cNvPr>
          <p:cNvSpPr txBox="1"/>
          <p:nvPr/>
        </p:nvSpPr>
        <p:spPr>
          <a:xfrm>
            <a:off x="4604330" y="4884686"/>
            <a:ext cx="642294" cy="369332"/>
          </a:xfrm>
          <a:prstGeom prst="rect">
            <a:avLst/>
          </a:prstGeom>
          <a:noFill/>
        </p:spPr>
        <p:txBody>
          <a:bodyPr wrap="square" rtlCol="0">
            <a:spAutoFit/>
          </a:bodyPr>
          <a:lstStyle/>
          <a:p>
            <a:r>
              <a:rPr lang="en-US" b="1" dirty="0">
                <a:solidFill>
                  <a:srgbClr val="00B050"/>
                </a:solidFill>
              </a:rPr>
              <a:t>4.</a:t>
            </a:r>
          </a:p>
        </p:txBody>
      </p:sp>
      <p:sp>
        <p:nvSpPr>
          <p:cNvPr id="3" name="Title 1">
            <a:extLst>
              <a:ext uri="{FF2B5EF4-FFF2-40B4-BE49-F238E27FC236}">
                <a16:creationId xmlns:a16="http://schemas.microsoft.com/office/drawing/2014/main" id="{68B2A83A-8C5D-AEFA-C465-F88B7AF245E8}"/>
              </a:ext>
            </a:extLst>
          </p:cNvPr>
          <p:cNvSpPr txBox="1">
            <a:spLocks/>
          </p:cNvSpPr>
          <p:nvPr/>
        </p:nvSpPr>
        <p:spPr>
          <a:xfrm>
            <a:off x="4519349" y="445715"/>
            <a:ext cx="5974752" cy="6677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FF5808"/>
                </a:solidFill>
                <a:latin typeface="Bangla MN" pitchFamily="2" charset="0"/>
                <a:cs typeface="Bangla MN" pitchFamily="2" charset="0"/>
              </a:rPr>
              <a:t>Shortcuts </a:t>
            </a:r>
          </a:p>
          <a:p>
            <a:pPr algn="ctr"/>
            <a:r>
              <a:rPr lang="en-US" sz="1600" b="1" dirty="0">
                <a:solidFill>
                  <a:srgbClr val="FF0000"/>
                </a:solidFill>
                <a:latin typeface="Bangla MN" pitchFamily="2" charset="0"/>
                <a:cs typeface="Bangla MN" pitchFamily="2" charset="0"/>
              </a:rPr>
              <a:t>Shortcuts: </a:t>
            </a:r>
            <a:r>
              <a:rPr lang="en-US" sz="1600" b="1" dirty="0" err="1">
                <a:solidFill>
                  <a:srgbClr val="FF0000"/>
                </a:solidFill>
                <a:latin typeface="Bangla MN" pitchFamily="2" charset="0"/>
                <a:cs typeface="Bangla MN" pitchFamily="2" charset="0"/>
              </a:rPr>
              <a:t>ctrl+click</a:t>
            </a:r>
            <a:r>
              <a:rPr lang="en-US" sz="1600" b="1" dirty="0">
                <a:solidFill>
                  <a:srgbClr val="FF0000"/>
                </a:solidFill>
                <a:latin typeface="Bangla MN" pitchFamily="2" charset="0"/>
                <a:cs typeface="Bangla MN" pitchFamily="2" charset="0"/>
              </a:rPr>
              <a:t> or view in slideshow </a:t>
            </a:r>
          </a:p>
        </p:txBody>
      </p:sp>
    </p:spTree>
    <p:extLst>
      <p:ext uri="{BB962C8B-B14F-4D97-AF65-F5344CB8AC3E}">
        <p14:creationId xmlns:p14="http://schemas.microsoft.com/office/powerpoint/2010/main" val="4201375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logo&#10;&#10;Description automatically generated">
            <a:extLst>
              <a:ext uri="{FF2B5EF4-FFF2-40B4-BE49-F238E27FC236}">
                <a16:creationId xmlns:a16="http://schemas.microsoft.com/office/drawing/2014/main" id="{0B8BF419-BD84-A400-C95A-35DFD98D55A6}"/>
              </a:ext>
            </a:extLst>
          </p:cNvPr>
          <p:cNvPicPr>
            <a:picLocks noChangeAspect="1"/>
          </p:cNvPicPr>
          <p:nvPr/>
        </p:nvPicPr>
        <p:blipFill>
          <a:blip r:embed="rId2"/>
          <a:stretch>
            <a:fillRect/>
          </a:stretch>
        </p:blipFill>
        <p:spPr>
          <a:xfrm>
            <a:off x="1384440" y="1084894"/>
            <a:ext cx="9419720" cy="2213635"/>
          </a:xfrm>
          <a:prstGeom prst="rect">
            <a:avLst/>
          </a:prstGeom>
        </p:spPr>
      </p:pic>
      <p:sp>
        <p:nvSpPr>
          <p:cNvPr id="2" name="Title 1">
            <a:extLst>
              <a:ext uri="{FF2B5EF4-FFF2-40B4-BE49-F238E27FC236}">
                <a16:creationId xmlns:a16="http://schemas.microsoft.com/office/drawing/2014/main" id="{F646BBC6-5E79-50AD-E547-3DCCE27ECE18}"/>
              </a:ext>
            </a:extLst>
          </p:cNvPr>
          <p:cNvSpPr>
            <a:spLocks noGrp="1"/>
          </p:cNvSpPr>
          <p:nvPr>
            <p:ph type="ctrTitle"/>
          </p:nvPr>
        </p:nvSpPr>
        <p:spPr>
          <a:xfrm>
            <a:off x="1289303" y="3537950"/>
            <a:ext cx="8921672" cy="1713305"/>
          </a:xfrm>
        </p:spPr>
        <p:txBody>
          <a:bodyPr anchor="b">
            <a:normAutofit/>
          </a:bodyPr>
          <a:lstStyle/>
          <a:p>
            <a:r>
              <a:rPr lang="en-US" sz="5600" b="0" i="0" u="none" strike="noStrike" dirty="0">
                <a:solidFill>
                  <a:schemeClr val="tx2">
                    <a:lumMod val="90000"/>
                    <a:lumOff val="10000"/>
                  </a:schemeClr>
                </a:solidFill>
                <a:effectLst/>
                <a:latin typeface="Lato" panose="020F0502020204030203" pitchFamily="34" charset="0"/>
              </a:rPr>
              <a:t>Memorial Health Fund Grant</a:t>
            </a:r>
            <a:endParaRPr lang="en-US" sz="5600" dirty="0">
              <a:solidFill>
                <a:schemeClr val="tx2">
                  <a:lumMod val="90000"/>
                  <a:lumOff val="10000"/>
                </a:schemeClr>
              </a:solidFill>
            </a:endParaRPr>
          </a:p>
        </p:txBody>
      </p:sp>
      <p:sp>
        <p:nvSpPr>
          <p:cNvPr id="7" name="TextBox 6">
            <a:extLst>
              <a:ext uri="{FF2B5EF4-FFF2-40B4-BE49-F238E27FC236}">
                <a16:creationId xmlns:a16="http://schemas.microsoft.com/office/drawing/2014/main" id="{CF12292D-4A0B-0470-6456-A08ED068DFA8}"/>
              </a:ext>
            </a:extLst>
          </p:cNvPr>
          <p:cNvSpPr txBox="1"/>
          <p:nvPr/>
        </p:nvSpPr>
        <p:spPr>
          <a:xfrm>
            <a:off x="3046300" y="2949313"/>
            <a:ext cx="6096000" cy="276999"/>
          </a:xfrm>
          <a:prstGeom prst="rect">
            <a:avLst/>
          </a:prstGeom>
          <a:noFill/>
        </p:spPr>
        <p:txBody>
          <a:bodyPr wrap="square">
            <a:spAutoFit/>
          </a:bodyPr>
          <a:lstStyle/>
          <a:p>
            <a:r>
              <a:rPr kumimoji="0" lang="en-US" sz="12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York County Community Foundation, (2024). Retrieved from </a:t>
            </a:r>
            <a:r>
              <a:rPr lang="en-US" sz="1200" dirty="0"/>
              <a:t>https://</a:t>
            </a:r>
            <a:r>
              <a:rPr lang="en-US" sz="1200" dirty="0" err="1"/>
              <a:t>yccf.org</a:t>
            </a:r>
            <a:endParaRPr lang="en-US" sz="1200" dirty="0"/>
          </a:p>
        </p:txBody>
      </p:sp>
      <p:sp>
        <p:nvSpPr>
          <p:cNvPr id="4" name="TextBox 3">
            <a:extLst>
              <a:ext uri="{FF2B5EF4-FFF2-40B4-BE49-F238E27FC236}">
                <a16:creationId xmlns:a16="http://schemas.microsoft.com/office/drawing/2014/main" id="{3D479BF3-28E1-DC00-9832-8721B826425F}"/>
              </a:ext>
            </a:extLst>
          </p:cNvPr>
          <p:cNvSpPr txBox="1"/>
          <p:nvPr/>
        </p:nvSpPr>
        <p:spPr>
          <a:xfrm>
            <a:off x="9119798" y="712282"/>
            <a:ext cx="2326136" cy="707886"/>
          </a:xfrm>
          <a:prstGeom prst="rect">
            <a:avLst/>
          </a:prstGeom>
          <a:gradFill flip="none" rotWithShape="1">
            <a:gsLst>
              <a:gs pos="100000">
                <a:srgbClr val="92D050"/>
              </a:gs>
              <a:gs pos="50000">
                <a:srgbClr val="92D050">
                  <a:tint val="44500"/>
                  <a:satMod val="160000"/>
                </a:srgbClr>
              </a:gs>
              <a:gs pos="100000">
                <a:srgbClr val="92D050">
                  <a:tint val="23500"/>
                  <a:satMod val="160000"/>
                </a:srgbClr>
              </a:gs>
            </a:gsLst>
            <a:lin ang="2700000" scaled="1"/>
            <a:tileRect/>
          </a:gradFill>
          <a:ln>
            <a:solidFill>
              <a:schemeClr val="tx1"/>
            </a:solidFill>
          </a:ln>
        </p:spPr>
        <p:txBody>
          <a:bodyPr wrap="square" rtlCol="0">
            <a:spAutoFit/>
          </a:bodyPr>
          <a:lstStyle/>
          <a:p>
            <a:pPr algn="ctr"/>
            <a:r>
              <a:rPr lang="en-US" sz="4000" dirty="0">
                <a:solidFill>
                  <a:srgbClr val="00B050"/>
                </a:solidFill>
              </a:rPr>
              <a:t> </a:t>
            </a:r>
            <a:r>
              <a:rPr lang="en-US" sz="2800" b="1" dirty="0">
                <a:solidFill>
                  <a:srgbClr val="00B050"/>
                </a:solidFill>
              </a:rPr>
              <a:t>✓</a:t>
            </a:r>
            <a:r>
              <a:rPr lang="en-US" sz="2800" b="1" dirty="0">
                <a:solidFill>
                  <a:srgbClr val="002060"/>
                </a:solidFill>
              </a:rPr>
              <a:t>Awarded</a:t>
            </a:r>
            <a:endParaRPr lang="en-US" sz="2800" dirty="0">
              <a:solidFill>
                <a:srgbClr val="002060"/>
              </a:solidFill>
            </a:endParaRPr>
          </a:p>
        </p:txBody>
      </p:sp>
    </p:spTree>
    <p:extLst>
      <p:ext uri="{BB962C8B-B14F-4D97-AF65-F5344CB8AC3E}">
        <p14:creationId xmlns:p14="http://schemas.microsoft.com/office/powerpoint/2010/main" val="1195034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D95A0-051D-836C-8757-75C99A155F9D}"/>
              </a:ext>
            </a:extLst>
          </p:cNvPr>
          <p:cNvSpPr>
            <a:spLocks noGrp="1"/>
          </p:cNvSpPr>
          <p:nvPr>
            <p:ph type="title"/>
          </p:nvPr>
        </p:nvSpPr>
        <p:spPr>
          <a:xfrm>
            <a:off x="2965362" y="956929"/>
            <a:ext cx="10066122" cy="1298448"/>
          </a:xfrm>
        </p:spPr>
        <p:txBody>
          <a:bodyPr anchor="b">
            <a:normAutofit/>
          </a:bodyPr>
          <a:lstStyle/>
          <a:p>
            <a:r>
              <a:rPr lang="en-US" sz="4100" b="0" i="0" u="none" strike="noStrike" dirty="0">
                <a:solidFill>
                  <a:schemeClr val="accent1">
                    <a:lumMod val="75000"/>
                  </a:schemeClr>
                </a:solidFill>
                <a:effectLst/>
                <a:latin typeface="montserrat" pitchFamily="2" charset="77"/>
              </a:rPr>
              <a:t>Memorial Health Fund</a:t>
            </a:r>
            <a:br>
              <a:rPr lang="en-US" sz="4100" b="0" i="0" u="none" strike="noStrike" dirty="0">
                <a:effectLst/>
                <a:latin typeface="montserrat" pitchFamily="2" charset="77"/>
              </a:rPr>
            </a:br>
            <a:endParaRPr lang="en-US" sz="4100" dirty="0"/>
          </a:p>
        </p:txBody>
      </p:sp>
      <p:sp>
        <p:nvSpPr>
          <p:cNvPr id="3" name="Content Placeholder 2">
            <a:extLst>
              <a:ext uri="{FF2B5EF4-FFF2-40B4-BE49-F238E27FC236}">
                <a16:creationId xmlns:a16="http://schemas.microsoft.com/office/drawing/2014/main" id="{6476D6A5-926B-A9DC-2E63-9F8BA29D7141}"/>
              </a:ext>
            </a:extLst>
          </p:cNvPr>
          <p:cNvSpPr>
            <a:spLocks noGrp="1"/>
          </p:cNvSpPr>
          <p:nvPr>
            <p:ph idx="1"/>
          </p:nvPr>
        </p:nvSpPr>
        <p:spPr>
          <a:xfrm>
            <a:off x="793661" y="2599509"/>
            <a:ext cx="4530898" cy="3639450"/>
          </a:xfrm>
        </p:spPr>
        <p:txBody>
          <a:bodyPr anchor="ctr">
            <a:normAutofit/>
          </a:bodyPr>
          <a:lstStyle/>
          <a:p>
            <a:r>
              <a:rPr lang="en-US" sz="2000" b="0" i="0" u="none" strike="noStrike" dirty="0">
                <a:effectLst/>
                <a:latin typeface="montserrat" pitchFamily="2" charset="77"/>
              </a:rPr>
              <a:t>This grant program seeks to transform the way our community addresses compelling health issues by funding programs that improve the complete physical, mental, and social well-being of the residents of York and its surrounding communities. The Memorial Health Fund competitive grant program is designed to be flexible. </a:t>
            </a:r>
            <a:endParaRPr lang="en-US" sz="2000" dirty="0"/>
          </a:p>
        </p:txBody>
      </p:sp>
      <p:pic>
        <p:nvPicPr>
          <p:cNvPr id="5" name="Picture 4" descr="A stethoscope on a medical form&#10;&#10;Description automatically generated">
            <a:extLst>
              <a:ext uri="{FF2B5EF4-FFF2-40B4-BE49-F238E27FC236}">
                <a16:creationId xmlns:a16="http://schemas.microsoft.com/office/drawing/2014/main" id="{07E6F524-CF5E-4E37-387E-994129DCB6E1}"/>
              </a:ext>
            </a:extLst>
          </p:cNvPr>
          <p:cNvPicPr>
            <a:picLocks noChangeAspect="1"/>
          </p:cNvPicPr>
          <p:nvPr/>
        </p:nvPicPr>
        <p:blipFill>
          <a:blip r:embed="rId2"/>
          <a:stretch>
            <a:fillRect/>
          </a:stretch>
        </p:blipFill>
        <p:spPr>
          <a:xfrm>
            <a:off x="5969000" y="2970116"/>
            <a:ext cx="5092809" cy="2711920"/>
          </a:xfrm>
          <a:prstGeom prst="rect">
            <a:avLst/>
          </a:prstGeom>
        </p:spPr>
      </p:pic>
      <p:pic>
        <p:nvPicPr>
          <p:cNvPr id="6" name="Picture 5" descr="A close-up of a logo&#10;&#10;Description automatically generated">
            <a:extLst>
              <a:ext uri="{FF2B5EF4-FFF2-40B4-BE49-F238E27FC236}">
                <a16:creationId xmlns:a16="http://schemas.microsoft.com/office/drawing/2014/main" id="{2FE94840-6677-3905-063A-3677E3F4F58A}"/>
              </a:ext>
            </a:extLst>
          </p:cNvPr>
          <p:cNvPicPr>
            <a:picLocks noChangeAspect="1"/>
          </p:cNvPicPr>
          <p:nvPr/>
        </p:nvPicPr>
        <p:blipFill>
          <a:blip r:embed="rId3"/>
          <a:stretch>
            <a:fillRect/>
          </a:stretch>
        </p:blipFill>
        <p:spPr>
          <a:xfrm>
            <a:off x="133603" y="47285"/>
            <a:ext cx="3142997" cy="738604"/>
          </a:xfrm>
          <a:prstGeom prst="rect">
            <a:avLst/>
          </a:prstGeom>
        </p:spPr>
      </p:pic>
      <p:sp>
        <p:nvSpPr>
          <p:cNvPr id="7" name="TextBox 6">
            <a:extLst>
              <a:ext uri="{FF2B5EF4-FFF2-40B4-BE49-F238E27FC236}">
                <a16:creationId xmlns:a16="http://schemas.microsoft.com/office/drawing/2014/main" id="{AB8B9A6D-0E68-C1B9-383F-9CE3B51957BD}"/>
              </a:ext>
            </a:extLst>
          </p:cNvPr>
          <p:cNvSpPr txBox="1"/>
          <p:nvPr/>
        </p:nvSpPr>
        <p:spPr>
          <a:xfrm>
            <a:off x="5969000" y="5770266"/>
            <a:ext cx="6096000" cy="261610"/>
          </a:xfrm>
          <a:prstGeom prst="rect">
            <a:avLst/>
          </a:prstGeom>
          <a:noFill/>
        </p:spPr>
        <p:txBody>
          <a:bodyPr wrap="square">
            <a:spAutoFit/>
          </a:bodyPr>
          <a:lstStyle/>
          <a:p>
            <a:r>
              <a:rPr kumimoji="0" lang="en-US" sz="1100" b="0" i="0" u="none" strike="noStrike" kern="1200" cap="none" spc="0" normalizeH="0" baseline="0" noProof="0" dirty="0">
                <a:ln>
                  <a:noFill/>
                </a:ln>
                <a:solidFill>
                  <a:prstClr val="black"/>
                </a:solidFill>
                <a:effectLst/>
                <a:uLnTx/>
                <a:uFillTx/>
                <a:latin typeface="Helvetica Neue" panose="02000503000000020004" pitchFamily="2" charset="0"/>
                <a:ea typeface="+mn-ea"/>
                <a:cs typeface="+mn-cs"/>
              </a:rPr>
              <a:t>York County Community Foundation, (2024). Retrieved from </a:t>
            </a:r>
            <a:r>
              <a:rPr lang="en-US" sz="1100" dirty="0"/>
              <a:t>https://</a:t>
            </a:r>
            <a:r>
              <a:rPr lang="en-US" sz="1100" dirty="0" err="1"/>
              <a:t>yccf.org</a:t>
            </a:r>
            <a:endParaRPr lang="en-US" sz="1100" dirty="0"/>
          </a:p>
        </p:txBody>
      </p:sp>
    </p:spTree>
    <p:extLst>
      <p:ext uri="{BB962C8B-B14F-4D97-AF65-F5344CB8AC3E}">
        <p14:creationId xmlns:p14="http://schemas.microsoft.com/office/powerpoint/2010/main" val="461376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98534-FCC6-DE5C-726F-75825197478B}"/>
              </a:ext>
            </a:extLst>
          </p:cNvPr>
          <p:cNvSpPr>
            <a:spLocks noGrp="1"/>
          </p:cNvSpPr>
          <p:nvPr>
            <p:ph type="title"/>
          </p:nvPr>
        </p:nvSpPr>
        <p:spPr>
          <a:xfrm>
            <a:off x="3136900" y="866221"/>
            <a:ext cx="10515600" cy="1325563"/>
          </a:xfrm>
        </p:spPr>
        <p:txBody>
          <a:bodyPr/>
          <a:lstStyle/>
          <a:p>
            <a:r>
              <a:rPr lang="en-US" b="1" dirty="0">
                <a:solidFill>
                  <a:schemeClr val="tx2">
                    <a:lumMod val="90000"/>
                    <a:lumOff val="10000"/>
                  </a:schemeClr>
                </a:solidFill>
              </a:rPr>
              <a:t>Grant Application Cycles</a:t>
            </a:r>
          </a:p>
        </p:txBody>
      </p:sp>
      <p:graphicFrame>
        <p:nvGraphicFramePr>
          <p:cNvPr id="6" name="Content Placeholder 5">
            <a:extLst>
              <a:ext uri="{FF2B5EF4-FFF2-40B4-BE49-F238E27FC236}">
                <a16:creationId xmlns:a16="http://schemas.microsoft.com/office/drawing/2014/main" id="{62CE9BD3-82F1-9E35-4D26-FB6F21625BF6}"/>
              </a:ext>
            </a:extLst>
          </p:cNvPr>
          <p:cNvGraphicFramePr>
            <a:graphicFrameLocks noGrp="1" noChangeAspect="1"/>
          </p:cNvGraphicFramePr>
          <p:nvPr>
            <p:ph idx="1"/>
          </p:nvPr>
        </p:nvGraphicFramePr>
        <p:xfrm>
          <a:off x="2463800" y="2340491"/>
          <a:ext cx="2159000" cy="1325563"/>
        </p:xfrm>
        <a:graphic>
          <a:graphicData uri="http://schemas.openxmlformats.org/presentationml/2006/ole">
            <mc:AlternateContent xmlns:mc="http://schemas.openxmlformats.org/markup-compatibility/2006">
              <mc:Choice xmlns:v="urn:schemas-microsoft-com:vml" Requires="v">
                <p:oleObj name="Document" showAsIcon="1" r:id="rId2" imgW="965200" imgH="609600" progId="Word.Document.12">
                  <p:embed/>
                </p:oleObj>
              </mc:Choice>
              <mc:Fallback>
                <p:oleObj name="Document" showAsIcon="1" r:id="rId2" imgW="965200" imgH="609600" progId="Word.Document.12">
                  <p:embed/>
                  <p:pic>
                    <p:nvPicPr>
                      <p:cNvPr id="6" name="Content Placeholder 5">
                        <a:extLst>
                          <a:ext uri="{FF2B5EF4-FFF2-40B4-BE49-F238E27FC236}">
                            <a16:creationId xmlns:a16="http://schemas.microsoft.com/office/drawing/2014/main" id="{62CE9BD3-82F1-9E35-4D26-FB6F21625BF6}"/>
                          </a:ext>
                        </a:extLst>
                      </p:cNvPr>
                      <p:cNvPicPr/>
                      <p:nvPr/>
                    </p:nvPicPr>
                    <p:blipFill>
                      <a:blip r:embed="rId3"/>
                      <a:stretch>
                        <a:fillRect/>
                      </a:stretch>
                    </p:blipFill>
                    <p:spPr>
                      <a:xfrm>
                        <a:off x="2463800" y="2340491"/>
                        <a:ext cx="2159000" cy="1325563"/>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C8ECD678-5A68-B658-CAB0-2957E0A2E4D1}"/>
              </a:ext>
            </a:extLst>
          </p:cNvPr>
          <p:cNvSpPr txBox="1"/>
          <p:nvPr/>
        </p:nvSpPr>
        <p:spPr>
          <a:xfrm>
            <a:off x="2474039" y="3890871"/>
            <a:ext cx="2148761" cy="461665"/>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Calibri" panose="020F0502020204030204"/>
              </a:rPr>
              <a:t>2024</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0BC38BA-CA17-87A9-7800-683E1DA5771D}"/>
              </a:ext>
            </a:extLst>
          </p:cNvPr>
          <p:cNvSpPr txBox="1"/>
          <p:nvPr/>
        </p:nvSpPr>
        <p:spPr>
          <a:xfrm>
            <a:off x="7320319" y="3890870"/>
            <a:ext cx="2148761" cy="461665"/>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Calibri" panose="020F0502020204030204"/>
              </a:rPr>
              <a:t>2025</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3CE99829-A05A-751F-90AE-7B0372EC026D}"/>
              </a:ext>
            </a:extLst>
          </p:cNvPr>
          <p:cNvSpPr txBox="1">
            <a:spLocks/>
          </p:cNvSpPr>
          <p:nvPr/>
        </p:nvSpPr>
        <p:spPr>
          <a:xfrm>
            <a:off x="218348" y="60761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6">
                    <a:lumMod val="60000"/>
                    <a:lumOff val="40000"/>
                  </a:schemeClr>
                </a:solidFill>
              </a:rPr>
              <a:t>Amount Awarded: </a:t>
            </a:r>
            <a:r>
              <a:rPr lang="en-US" dirty="0">
                <a:solidFill>
                  <a:schemeClr val="accent6">
                    <a:lumMod val="60000"/>
                    <a:lumOff val="40000"/>
                  </a:schemeClr>
                </a:solidFill>
              </a:rPr>
              <a:t>$32,076.00</a:t>
            </a:r>
          </a:p>
          <a:p>
            <a:endParaRPr lang="en-US" dirty="0"/>
          </a:p>
        </p:txBody>
      </p:sp>
      <p:pic>
        <p:nvPicPr>
          <p:cNvPr id="11" name="Picture 10" descr="A close-up of a logo&#10;&#10;Description automatically generated">
            <a:extLst>
              <a:ext uri="{FF2B5EF4-FFF2-40B4-BE49-F238E27FC236}">
                <a16:creationId xmlns:a16="http://schemas.microsoft.com/office/drawing/2014/main" id="{151E7670-5C66-B793-DFAA-9A40B83916E0}"/>
              </a:ext>
            </a:extLst>
          </p:cNvPr>
          <p:cNvPicPr>
            <a:picLocks noChangeAspect="1"/>
          </p:cNvPicPr>
          <p:nvPr/>
        </p:nvPicPr>
        <p:blipFill>
          <a:blip r:embed="rId4"/>
          <a:stretch>
            <a:fillRect/>
          </a:stretch>
        </p:blipFill>
        <p:spPr>
          <a:xfrm>
            <a:off x="478559" y="119063"/>
            <a:ext cx="4279900" cy="1003300"/>
          </a:xfrm>
          <a:prstGeom prst="rect">
            <a:avLst/>
          </a:prstGeom>
        </p:spPr>
      </p:pic>
      <p:sp>
        <p:nvSpPr>
          <p:cNvPr id="3" name="TextBox 2">
            <a:extLst>
              <a:ext uri="{FF2B5EF4-FFF2-40B4-BE49-F238E27FC236}">
                <a16:creationId xmlns:a16="http://schemas.microsoft.com/office/drawing/2014/main" id="{846E3813-CBD9-39CB-B930-680E87CCDFAF}"/>
              </a:ext>
            </a:extLst>
          </p:cNvPr>
          <p:cNvSpPr txBox="1"/>
          <p:nvPr/>
        </p:nvSpPr>
        <p:spPr>
          <a:xfrm>
            <a:off x="784766" y="4577353"/>
            <a:ext cx="5517068" cy="1077218"/>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prstClr val="white"/>
                </a:solidFill>
                <a:latin typeface="Aptos Display" panose="020B0004020202020204" pitchFamily="34" charset="0"/>
              </a:rPr>
              <a:t>Double click Word Doc to view application </a:t>
            </a:r>
            <a:endParaRPr kumimoji="0" lang="en-US" sz="3200" b="0" i="0" u="none" strike="noStrike" kern="1200" cap="none" spc="0" normalizeH="0" baseline="0" noProof="0" dirty="0">
              <a:ln>
                <a:noFill/>
              </a:ln>
              <a:solidFill>
                <a:prstClr val="white"/>
              </a:solidFill>
              <a:effectLst/>
              <a:uLnTx/>
              <a:uFillTx/>
              <a:latin typeface="Aptos Display" panose="020B0004020202020204" pitchFamily="34" charset="0"/>
              <a:ea typeface="+mn-ea"/>
              <a:cs typeface="+mn-cs"/>
            </a:endParaRPr>
          </a:p>
        </p:txBody>
      </p:sp>
    </p:spTree>
    <p:extLst>
      <p:ext uri="{BB962C8B-B14F-4D97-AF65-F5344CB8AC3E}">
        <p14:creationId xmlns:p14="http://schemas.microsoft.com/office/powerpoint/2010/main" val="287738486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795</TotalTime>
  <Words>2446</Words>
  <Application>Microsoft Office PowerPoint</Application>
  <PresentationFormat>Widescreen</PresentationFormat>
  <Paragraphs>245</Paragraphs>
  <Slides>41</Slides>
  <Notes>21</Notes>
  <HiddenSlides>0</HiddenSlides>
  <MMClips>0</MMClips>
  <ScaleCrop>false</ScaleCrop>
  <HeadingPairs>
    <vt:vector size="8" baseType="variant">
      <vt:variant>
        <vt:lpstr>Fonts Used</vt:lpstr>
      </vt:variant>
      <vt:variant>
        <vt:i4>18</vt:i4>
      </vt:variant>
      <vt:variant>
        <vt:lpstr>Theme</vt:lpstr>
      </vt:variant>
      <vt:variant>
        <vt:i4>3</vt:i4>
      </vt:variant>
      <vt:variant>
        <vt:lpstr>Embedded OLE Servers</vt:lpstr>
      </vt:variant>
      <vt:variant>
        <vt:i4>1</vt:i4>
      </vt:variant>
      <vt:variant>
        <vt:lpstr>Slide Titles</vt:lpstr>
      </vt:variant>
      <vt:variant>
        <vt:i4>41</vt:i4>
      </vt:variant>
    </vt:vector>
  </HeadingPairs>
  <TitlesOfParts>
    <vt:vector size="63" baseType="lpstr">
      <vt:lpstr>Aptos</vt:lpstr>
      <vt:lpstr>Aptos Display</vt:lpstr>
      <vt:lpstr>Arial</vt:lpstr>
      <vt:lpstr>Bangla MN</vt:lpstr>
      <vt:lpstr>Bell MT</vt:lpstr>
      <vt:lpstr>Bookman Old Style</vt:lpstr>
      <vt:lpstr>Calibri</vt:lpstr>
      <vt:lpstr>Calibri Light</vt:lpstr>
      <vt:lpstr>Cambria</vt:lpstr>
      <vt:lpstr>Goudy Type</vt:lpstr>
      <vt:lpstr>Helvetica Neue</vt:lpstr>
      <vt:lpstr>Lato</vt:lpstr>
      <vt:lpstr>montserrat</vt:lpstr>
      <vt:lpstr>Nunito</vt:lpstr>
      <vt:lpstr>Raleway</vt:lpstr>
      <vt:lpstr>Times New Roman</vt:lpstr>
      <vt:lpstr>Univers</vt:lpstr>
      <vt:lpstr>Verdana</vt:lpstr>
      <vt:lpstr>1_Office Theme</vt:lpstr>
      <vt:lpstr>Office Theme</vt:lpstr>
      <vt:lpstr>2_Office Theme</vt:lpstr>
      <vt:lpstr>Document</vt:lpstr>
      <vt:lpstr>PowerPoint Presentation</vt:lpstr>
      <vt:lpstr>PowerPoint Presentation</vt:lpstr>
      <vt:lpstr>PowerPoint Presentation</vt:lpstr>
      <vt:lpstr>Opportunities Won (for a current retainer client)</vt:lpstr>
      <vt:lpstr>PowerPoint Presentation</vt:lpstr>
      <vt:lpstr>Funding Partners</vt:lpstr>
      <vt:lpstr>Memorial Health Fund Grant</vt:lpstr>
      <vt:lpstr>Memorial Health Fund </vt:lpstr>
      <vt:lpstr>Grant Application Cycles</vt:lpstr>
      <vt:lpstr>PowerPoint Presentation</vt:lpstr>
      <vt:lpstr>PowerPoint Presentation</vt:lpstr>
      <vt:lpstr>Learn More</vt:lpstr>
      <vt:lpstr>Philadelphia Foundation </vt:lpstr>
      <vt:lpstr>About the Philadelphia Foundation </vt:lpstr>
      <vt:lpstr>About the Philadelphia Foundation </vt:lpstr>
      <vt:lpstr>Grant Sizes</vt:lpstr>
      <vt:lpstr>Grant Sizes</vt:lpstr>
      <vt:lpstr>Application Cycles</vt:lpstr>
      <vt:lpstr>PowerPoint Presentation</vt:lpstr>
      <vt:lpstr>PowerPoint Presentation</vt:lpstr>
      <vt:lpstr>PowerPoint Presentation</vt:lpstr>
      <vt:lpstr>Contact Info</vt:lpstr>
      <vt:lpstr>Wawa Foundation Financial Grants Over $2,500  Average Grant Amount: $59,000    </vt:lpstr>
      <vt:lpstr>About The Wawa Foundation</vt:lpstr>
      <vt:lpstr>Grant Contact: The Wawa Foundation</vt:lpstr>
      <vt:lpstr>Application Cycles</vt:lpstr>
      <vt:lpstr>PowerPoint Presentation</vt:lpstr>
      <vt:lpstr>Learn More</vt:lpstr>
      <vt:lpstr>PowerPoint Presentation</vt:lpstr>
      <vt:lpstr>PowerPoint Presentation</vt:lpstr>
      <vt:lpstr>PowerPoint Presentation</vt:lpstr>
      <vt:lpstr>WSFS Foundation Grant </vt:lpstr>
      <vt:lpstr>About the WSFS Grant</vt:lpstr>
      <vt:lpstr>WSFS Foundation</vt:lpstr>
      <vt:lpstr>Eligibility</vt:lpstr>
      <vt:lpstr>Grant Sizes</vt:lpstr>
      <vt:lpstr>PowerPoint Presentation</vt:lpstr>
      <vt:lpstr>PowerPoint Presentation</vt:lpstr>
      <vt:lpstr>Learn More</vt:lpstr>
      <vt:lpstr>Pending Opportunities (Over $1M in potential funding!).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Melissa White</dc:creator>
  <cp:lastModifiedBy>Bradley, Brendan</cp:lastModifiedBy>
  <cp:revision>9</cp:revision>
  <dcterms:created xsi:type="dcterms:W3CDTF">2025-05-18T14:02:49Z</dcterms:created>
  <dcterms:modified xsi:type="dcterms:W3CDTF">2025-05-31T14:31:30Z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ec73f6c-70eb-4b84-9ffa-39fe698bd292_Enabled">
    <vt:lpwstr>true</vt:lpwstr>
  </property>
  <property fmtid="{D5CDD505-2E9C-101B-9397-08002B2CF9AE}" pid="3" name="MSIP_Label_7ec73f6c-70eb-4b84-9ffa-39fe698bd292_SetDate">
    <vt:lpwstr>2025-05-19T02:23:14Z</vt:lpwstr>
  </property>
  <property fmtid="{D5CDD505-2E9C-101B-9397-08002B2CF9AE}" pid="4" name="MSIP_Label_7ec73f6c-70eb-4b84-9ffa-39fe698bd292_Method">
    <vt:lpwstr>Privileged</vt:lpwstr>
  </property>
  <property fmtid="{D5CDD505-2E9C-101B-9397-08002B2CF9AE}" pid="5" name="MSIP_Label_7ec73f6c-70eb-4b84-9ffa-39fe698bd292_Name">
    <vt:lpwstr>Non-Business Information (NB)</vt:lpwstr>
  </property>
  <property fmtid="{D5CDD505-2E9C-101B-9397-08002B2CF9AE}" pid="6" name="MSIP_Label_7ec73f6c-70eb-4b84-9ffa-39fe698bd292_SiteId">
    <vt:lpwstr>906aefe9-76a7-4f65-b82d-5ec20775d5aa</vt:lpwstr>
  </property>
  <property fmtid="{D5CDD505-2E9C-101B-9397-08002B2CF9AE}" pid="7" name="MSIP_Label_7ec73f6c-70eb-4b84-9ffa-39fe698bd292_ActionId">
    <vt:lpwstr>6433fc1a-c986-4d61-87f1-c8af919ad16c</vt:lpwstr>
  </property>
  <property fmtid="{D5CDD505-2E9C-101B-9397-08002B2CF9AE}" pid="8" name="MSIP_Label_7ec73f6c-70eb-4b84-9ffa-39fe698bd292_ContentBits">
    <vt:lpwstr>0</vt:lpwstr>
  </property>
  <property fmtid="{D5CDD505-2E9C-101B-9397-08002B2CF9AE}" pid="9" name="MSIP_Label_7ec73f6c-70eb-4b84-9ffa-39fe698bd292_Tag">
    <vt:lpwstr>10, 0, 1, 1</vt:lpwstr>
  </property>
</Properties>
</file>